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4" r:id="rId7"/>
    <p:sldId id="261" r:id="rId8"/>
    <p:sldId id="262" r:id="rId9"/>
    <p:sldId id="263" r:id="rId10"/>
    <p:sldId id="267" r:id="rId11"/>
    <p:sldId id="268" r:id="rId12"/>
    <p:sldId id="265" r:id="rId13"/>
    <p:sldId id="266" r:id="rId14"/>
    <p:sldId id="269"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72" y="2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FD810-C469-4E70-AE03-47CAEACF79B2}" type="datetimeFigureOut">
              <a:rPr lang="de-AT" smtClean="0"/>
              <a:t>30.05.2026</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3530F-659D-41DB-8D9F-FFC3F4C3956C}" type="slidenum">
              <a:rPr lang="de-AT" smtClean="0"/>
              <a:t>‹Nr.›</a:t>
            </a:fld>
            <a:endParaRPr lang="de-AT"/>
          </a:p>
        </p:txBody>
      </p:sp>
    </p:spTree>
    <p:extLst>
      <p:ext uri="{BB962C8B-B14F-4D97-AF65-F5344CB8AC3E}">
        <p14:creationId xmlns:p14="http://schemas.microsoft.com/office/powerpoint/2010/main" val="409300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20AB-B96E-4FEC-8EC5-CFDED2406CC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EC4F9AD7-3C57-4F04-B7D5-C22361F0F5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4BA71349-418C-4B07-B7DA-5C4454150F03}"/>
              </a:ext>
            </a:extLst>
          </p:cNvPr>
          <p:cNvSpPr>
            <a:spLocks noGrp="1"/>
          </p:cNvSpPr>
          <p:nvPr>
            <p:ph type="dt" sz="half" idx="10"/>
          </p:nvPr>
        </p:nvSpPr>
        <p:spPr/>
        <p:txBody>
          <a:bodyPr/>
          <a:lstStyle/>
          <a:p>
            <a:fld id="{A719EF8D-9014-4320-8261-F96FAC5C581E}" type="datetime1">
              <a:rPr lang="de-AT" smtClean="0"/>
              <a:t>30.05.2026</a:t>
            </a:fld>
            <a:endParaRPr lang="de-AT"/>
          </a:p>
        </p:txBody>
      </p:sp>
      <p:sp>
        <p:nvSpPr>
          <p:cNvPr id="5" name="Fußzeilenplatzhalter 4">
            <a:extLst>
              <a:ext uri="{FF2B5EF4-FFF2-40B4-BE49-F238E27FC236}">
                <a16:creationId xmlns:a16="http://schemas.microsoft.com/office/drawing/2014/main" id="{6B61CB0B-61F8-4C71-BED9-365E9C07FD2A}"/>
              </a:ext>
            </a:extLst>
          </p:cNvPr>
          <p:cNvSpPr>
            <a:spLocks noGrp="1"/>
          </p:cNvSpPr>
          <p:nvPr>
            <p:ph type="ftr" sz="quarter" idx="11"/>
          </p:nvPr>
        </p:nvSpPr>
        <p:spPr/>
        <p:txBody>
          <a:bodyPr/>
          <a:lstStyle/>
          <a:p>
            <a:r>
              <a:rPr lang="de-AT"/>
              <a:t>(c) Gatterer2026 Integra</a:t>
            </a:r>
          </a:p>
        </p:txBody>
      </p:sp>
      <p:sp>
        <p:nvSpPr>
          <p:cNvPr id="6" name="Foliennummernplatzhalter 5">
            <a:extLst>
              <a:ext uri="{FF2B5EF4-FFF2-40B4-BE49-F238E27FC236}">
                <a16:creationId xmlns:a16="http://schemas.microsoft.com/office/drawing/2014/main" id="{111121E1-BE24-4499-9219-27E60FE038DB}"/>
              </a:ext>
            </a:extLst>
          </p:cNvPr>
          <p:cNvSpPr>
            <a:spLocks noGrp="1"/>
          </p:cNvSpPr>
          <p:nvPr>
            <p:ph type="sldNum" sz="quarter" idx="12"/>
          </p:nvPr>
        </p:nvSpPr>
        <p:spPr/>
        <p:txBody>
          <a:bodyPr/>
          <a:lstStyle/>
          <a:p>
            <a:fld id="{A94A201B-50E8-4223-9755-2DEE7946E61B}" type="slidenum">
              <a:rPr lang="de-AT" smtClean="0"/>
              <a:t>‹Nr.›</a:t>
            </a:fld>
            <a:endParaRPr lang="de-AT"/>
          </a:p>
        </p:txBody>
      </p:sp>
    </p:spTree>
    <p:extLst>
      <p:ext uri="{BB962C8B-B14F-4D97-AF65-F5344CB8AC3E}">
        <p14:creationId xmlns:p14="http://schemas.microsoft.com/office/powerpoint/2010/main" val="3262810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403E4-CC56-465E-9A07-2E0D66EC152A}"/>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8A4396BC-E227-488D-8A35-F131F40FC70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725C280-A641-40DF-8821-1AE000EC1710}"/>
              </a:ext>
            </a:extLst>
          </p:cNvPr>
          <p:cNvSpPr>
            <a:spLocks noGrp="1"/>
          </p:cNvSpPr>
          <p:nvPr>
            <p:ph type="dt" sz="half" idx="10"/>
          </p:nvPr>
        </p:nvSpPr>
        <p:spPr/>
        <p:txBody>
          <a:bodyPr/>
          <a:lstStyle/>
          <a:p>
            <a:fld id="{1FD2D7EC-6D5F-4882-8296-CE4411C1A4C5}" type="datetime1">
              <a:rPr lang="de-AT" smtClean="0"/>
              <a:t>30.05.2026</a:t>
            </a:fld>
            <a:endParaRPr lang="de-AT"/>
          </a:p>
        </p:txBody>
      </p:sp>
      <p:sp>
        <p:nvSpPr>
          <p:cNvPr id="5" name="Fußzeilenplatzhalter 4">
            <a:extLst>
              <a:ext uri="{FF2B5EF4-FFF2-40B4-BE49-F238E27FC236}">
                <a16:creationId xmlns:a16="http://schemas.microsoft.com/office/drawing/2014/main" id="{4A7891FD-8C37-464C-BBD4-7B72CA1D823A}"/>
              </a:ext>
            </a:extLst>
          </p:cNvPr>
          <p:cNvSpPr>
            <a:spLocks noGrp="1"/>
          </p:cNvSpPr>
          <p:nvPr>
            <p:ph type="ftr" sz="quarter" idx="11"/>
          </p:nvPr>
        </p:nvSpPr>
        <p:spPr/>
        <p:txBody>
          <a:bodyPr/>
          <a:lstStyle/>
          <a:p>
            <a:r>
              <a:rPr lang="de-AT"/>
              <a:t>(c) Gatterer2026 Integra</a:t>
            </a:r>
          </a:p>
        </p:txBody>
      </p:sp>
      <p:sp>
        <p:nvSpPr>
          <p:cNvPr id="6" name="Foliennummernplatzhalter 5">
            <a:extLst>
              <a:ext uri="{FF2B5EF4-FFF2-40B4-BE49-F238E27FC236}">
                <a16:creationId xmlns:a16="http://schemas.microsoft.com/office/drawing/2014/main" id="{977B518D-A4EC-4CC9-AEE0-357FD5C04AAE}"/>
              </a:ext>
            </a:extLst>
          </p:cNvPr>
          <p:cNvSpPr>
            <a:spLocks noGrp="1"/>
          </p:cNvSpPr>
          <p:nvPr>
            <p:ph type="sldNum" sz="quarter" idx="12"/>
          </p:nvPr>
        </p:nvSpPr>
        <p:spPr/>
        <p:txBody>
          <a:bodyPr/>
          <a:lstStyle/>
          <a:p>
            <a:fld id="{A94A201B-50E8-4223-9755-2DEE7946E61B}" type="slidenum">
              <a:rPr lang="de-AT" smtClean="0"/>
              <a:t>‹Nr.›</a:t>
            </a:fld>
            <a:endParaRPr lang="de-AT"/>
          </a:p>
        </p:txBody>
      </p:sp>
    </p:spTree>
    <p:extLst>
      <p:ext uri="{BB962C8B-B14F-4D97-AF65-F5344CB8AC3E}">
        <p14:creationId xmlns:p14="http://schemas.microsoft.com/office/powerpoint/2010/main" val="78766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B177AF3-00C7-4927-9B1B-E53D38683DF3}"/>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BFF730CC-2F88-4963-9F46-96E865185D9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9666B48-82E7-4587-B885-08C0D8F0AF10}"/>
              </a:ext>
            </a:extLst>
          </p:cNvPr>
          <p:cNvSpPr>
            <a:spLocks noGrp="1"/>
          </p:cNvSpPr>
          <p:nvPr>
            <p:ph type="dt" sz="half" idx="10"/>
          </p:nvPr>
        </p:nvSpPr>
        <p:spPr/>
        <p:txBody>
          <a:bodyPr/>
          <a:lstStyle/>
          <a:p>
            <a:fld id="{13E6FFCE-36CE-4597-8AAA-C1FD2EFBBCCA}" type="datetime1">
              <a:rPr lang="de-AT" smtClean="0"/>
              <a:t>30.05.2026</a:t>
            </a:fld>
            <a:endParaRPr lang="de-AT"/>
          </a:p>
        </p:txBody>
      </p:sp>
      <p:sp>
        <p:nvSpPr>
          <p:cNvPr id="5" name="Fußzeilenplatzhalter 4">
            <a:extLst>
              <a:ext uri="{FF2B5EF4-FFF2-40B4-BE49-F238E27FC236}">
                <a16:creationId xmlns:a16="http://schemas.microsoft.com/office/drawing/2014/main" id="{BC4CB177-F344-43EE-B416-8A484903D1CF}"/>
              </a:ext>
            </a:extLst>
          </p:cNvPr>
          <p:cNvSpPr>
            <a:spLocks noGrp="1"/>
          </p:cNvSpPr>
          <p:nvPr>
            <p:ph type="ftr" sz="quarter" idx="11"/>
          </p:nvPr>
        </p:nvSpPr>
        <p:spPr/>
        <p:txBody>
          <a:bodyPr/>
          <a:lstStyle/>
          <a:p>
            <a:r>
              <a:rPr lang="de-AT"/>
              <a:t>(c) Gatterer2026 Integra</a:t>
            </a:r>
          </a:p>
        </p:txBody>
      </p:sp>
      <p:sp>
        <p:nvSpPr>
          <p:cNvPr id="6" name="Foliennummernplatzhalter 5">
            <a:extLst>
              <a:ext uri="{FF2B5EF4-FFF2-40B4-BE49-F238E27FC236}">
                <a16:creationId xmlns:a16="http://schemas.microsoft.com/office/drawing/2014/main" id="{AB2A74BC-2367-4E77-AC03-F1A8AF8E6DF6}"/>
              </a:ext>
            </a:extLst>
          </p:cNvPr>
          <p:cNvSpPr>
            <a:spLocks noGrp="1"/>
          </p:cNvSpPr>
          <p:nvPr>
            <p:ph type="sldNum" sz="quarter" idx="12"/>
          </p:nvPr>
        </p:nvSpPr>
        <p:spPr/>
        <p:txBody>
          <a:bodyPr/>
          <a:lstStyle/>
          <a:p>
            <a:fld id="{A94A201B-50E8-4223-9755-2DEE7946E61B}" type="slidenum">
              <a:rPr lang="de-AT" smtClean="0"/>
              <a:t>‹Nr.›</a:t>
            </a:fld>
            <a:endParaRPr lang="de-AT"/>
          </a:p>
        </p:txBody>
      </p:sp>
    </p:spTree>
    <p:extLst>
      <p:ext uri="{BB962C8B-B14F-4D97-AF65-F5344CB8AC3E}">
        <p14:creationId xmlns:p14="http://schemas.microsoft.com/office/powerpoint/2010/main" val="210290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4F36C-6661-44D6-ABDC-7510F572A05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B3003ED0-3E0D-460B-879B-303768011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7D42149-1E5D-4704-8794-317E53AFEC1E}"/>
              </a:ext>
            </a:extLst>
          </p:cNvPr>
          <p:cNvSpPr>
            <a:spLocks noGrp="1"/>
          </p:cNvSpPr>
          <p:nvPr>
            <p:ph type="dt" sz="half" idx="10"/>
          </p:nvPr>
        </p:nvSpPr>
        <p:spPr/>
        <p:txBody>
          <a:bodyPr/>
          <a:lstStyle/>
          <a:p>
            <a:fld id="{CB00C327-1D06-4A6E-AC80-80816CCA62F9}" type="datetime1">
              <a:rPr lang="de-AT" smtClean="0"/>
              <a:t>30.05.2026</a:t>
            </a:fld>
            <a:endParaRPr lang="de-AT"/>
          </a:p>
        </p:txBody>
      </p:sp>
      <p:sp>
        <p:nvSpPr>
          <p:cNvPr id="5" name="Fußzeilenplatzhalter 4">
            <a:extLst>
              <a:ext uri="{FF2B5EF4-FFF2-40B4-BE49-F238E27FC236}">
                <a16:creationId xmlns:a16="http://schemas.microsoft.com/office/drawing/2014/main" id="{63B4482D-DD6F-4111-B4D4-9088CC4FFDF8}"/>
              </a:ext>
            </a:extLst>
          </p:cNvPr>
          <p:cNvSpPr>
            <a:spLocks noGrp="1"/>
          </p:cNvSpPr>
          <p:nvPr>
            <p:ph type="ftr" sz="quarter" idx="11"/>
          </p:nvPr>
        </p:nvSpPr>
        <p:spPr/>
        <p:txBody>
          <a:bodyPr/>
          <a:lstStyle/>
          <a:p>
            <a:r>
              <a:rPr lang="de-AT"/>
              <a:t>(c) Gatterer2026 Integra</a:t>
            </a:r>
          </a:p>
        </p:txBody>
      </p:sp>
      <p:sp>
        <p:nvSpPr>
          <p:cNvPr id="6" name="Foliennummernplatzhalter 5">
            <a:extLst>
              <a:ext uri="{FF2B5EF4-FFF2-40B4-BE49-F238E27FC236}">
                <a16:creationId xmlns:a16="http://schemas.microsoft.com/office/drawing/2014/main" id="{3B8CE7BF-C960-41D9-A16D-9E80B1BB1975}"/>
              </a:ext>
            </a:extLst>
          </p:cNvPr>
          <p:cNvSpPr>
            <a:spLocks noGrp="1"/>
          </p:cNvSpPr>
          <p:nvPr>
            <p:ph type="sldNum" sz="quarter" idx="12"/>
          </p:nvPr>
        </p:nvSpPr>
        <p:spPr/>
        <p:txBody>
          <a:bodyPr/>
          <a:lstStyle/>
          <a:p>
            <a:fld id="{A94A201B-50E8-4223-9755-2DEE7946E61B}" type="slidenum">
              <a:rPr lang="de-AT" smtClean="0"/>
              <a:t>‹Nr.›</a:t>
            </a:fld>
            <a:endParaRPr lang="de-AT"/>
          </a:p>
        </p:txBody>
      </p:sp>
    </p:spTree>
    <p:extLst>
      <p:ext uri="{BB962C8B-B14F-4D97-AF65-F5344CB8AC3E}">
        <p14:creationId xmlns:p14="http://schemas.microsoft.com/office/powerpoint/2010/main" val="275154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697A53-D56C-4767-B4F1-F5F96346A9E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FCC5D9E8-D724-454D-8A63-AF8B92FF0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A3E302A-E708-478B-B248-31F661A4A736}"/>
              </a:ext>
            </a:extLst>
          </p:cNvPr>
          <p:cNvSpPr>
            <a:spLocks noGrp="1"/>
          </p:cNvSpPr>
          <p:nvPr>
            <p:ph type="dt" sz="half" idx="10"/>
          </p:nvPr>
        </p:nvSpPr>
        <p:spPr/>
        <p:txBody>
          <a:bodyPr/>
          <a:lstStyle/>
          <a:p>
            <a:fld id="{536C19F5-0C86-4FAF-B273-06D12844F16E}" type="datetime1">
              <a:rPr lang="de-AT" smtClean="0"/>
              <a:t>30.05.2026</a:t>
            </a:fld>
            <a:endParaRPr lang="de-AT"/>
          </a:p>
        </p:txBody>
      </p:sp>
      <p:sp>
        <p:nvSpPr>
          <p:cNvPr id="5" name="Fußzeilenplatzhalter 4">
            <a:extLst>
              <a:ext uri="{FF2B5EF4-FFF2-40B4-BE49-F238E27FC236}">
                <a16:creationId xmlns:a16="http://schemas.microsoft.com/office/drawing/2014/main" id="{CFFDC9F5-89CA-47F0-BB66-94AA702150E9}"/>
              </a:ext>
            </a:extLst>
          </p:cNvPr>
          <p:cNvSpPr>
            <a:spLocks noGrp="1"/>
          </p:cNvSpPr>
          <p:nvPr>
            <p:ph type="ftr" sz="quarter" idx="11"/>
          </p:nvPr>
        </p:nvSpPr>
        <p:spPr/>
        <p:txBody>
          <a:bodyPr/>
          <a:lstStyle/>
          <a:p>
            <a:r>
              <a:rPr lang="de-AT"/>
              <a:t>(c) Gatterer2026 Integra</a:t>
            </a:r>
          </a:p>
        </p:txBody>
      </p:sp>
      <p:sp>
        <p:nvSpPr>
          <p:cNvPr id="6" name="Foliennummernplatzhalter 5">
            <a:extLst>
              <a:ext uri="{FF2B5EF4-FFF2-40B4-BE49-F238E27FC236}">
                <a16:creationId xmlns:a16="http://schemas.microsoft.com/office/drawing/2014/main" id="{4D87AF6D-F08B-4250-87FF-318D5204252A}"/>
              </a:ext>
            </a:extLst>
          </p:cNvPr>
          <p:cNvSpPr>
            <a:spLocks noGrp="1"/>
          </p:cNvSpPr>
          <p:nvPr>
            <p:ph type="sldNum" sz="quarter" idx="12"/>
          </p:nvPr>
        </p:nvSpPr>
        <p:spPr/>
        <p:txBody>
          <a:bodyPr/>
          <a:lstStyle/>
          <a:p>
            <a:fld id="{A94A201B-50E8-4223-9755-2DEE7946E61B}" type="slidenum">
              <a:rPr lang="de-AT" smtClean="0"/>
              <a:t>‹Nr.›</a:t>
            </a:fld>
            <a:endParaRPr lang="de-AT"/>
          </a:p>
        </p:txBody>
      </p:sp>
    </p:spTree>
    <p:extLst>
      <p:ext uri="{BB962C8B-B14F-4D97-AF65-F5344CB8AC3E}">
        <p14:creationId xmlns:p14="http://schemas.microsoft.com/office/powerpoint/2010/main" val="95871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48029-9DC0-479C-A5BC-81937ECD7479}"/>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C63E3229-1BDF-4566-82D2-86BF091EF27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4C433171-3490-4DF6-9EA0-541924106A6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437790AA-7485-46AE-8F2A-B5BB4EE275D0}"/>
              </a:ext>
            </a:extLst>
          </p:cNvPr>
          <p:cNvSpPr>
            <a:spLocks noGrp="1"/>
          </p:cNvSpPr>
          <p:nvPr>
            <p:ph type="dt" sz="half" idx="10"/>
          </p:nvPr>
        </p:nvSpPr>
        <p:spPr/>
        <p:txBody>
          <a:bodyPr/>
          <a:lstStyle/>
          <a:p>
            <a:fld id="{AB886A3B-9ABC-49D0-B8D5-DAC9AA41E12C}" type="datetime1">
              <a:rPr lang="de-AT" smtClean="0"/>
              <a:t>30.05.2026</a:t>
            </a:fld>
            <a:endParaRPr lang="de-AT"/>
          </a:p>
        </p:txBody>
      </p:sp>
      <p:sp>
        <p:nvSpPr>
          <p:cNvPr id="6" name="Fußzeilenplatzhalter 5">
            <a:extLst>
              <a:ext uri="{FF2B5EF4-FFF2-40B4-BE49-F238E27FC236}">
                <a16:creationId xmlns:a16="http://schemas.microsoft.com/office/drawing/2014/main" id="{D7973768-2BAE-4DD6-811B-864B13C1DB1B}"/>
              </a:ext>
            </a:extLst>
          </p:cNvPr>
          <p:cNvSpPr>
            <a:spLocks noGrp="1"/>
          </p:cNvSpPr>
          <p:nvPr>
            <p:ph type="ftr" sz="quarter" idx="11"/>
          </p:nvPr>
        </p:nvSpPr>
        <p:spPr/>
        <p:txBody>
          <a:bodyPr/>
          <a:lstStyle/>
          <a:p>
            <a:r>
              <a:rPr lang="de-AT"/>
              <a:t>(c) Gatterer2026 Integra</a:t>
            </a:r>
          </a:p>
        </p:txBody>
      </p:sp>
      <p:sp>
        <p:nvSpPr>
          <p:cNvPr id="7" name="Foliennummernplatzhalter 6">
            <a:extLst>
              <a:ext uri="{FF2B5EF4-FFF2-40B4-BE49-F238E27FC236}">
                <a16:creationId xmlns:a16="http://schemas.microsoft.com/office/drawing/2014/main" id="{62873984-8BEF-476A-AF8B-D57BD3A1DD10}"/>
              </a:ext>
            </a:extLst>
          </p:cNvPr>
          <p:cNvSpPr>
            <a:spLocks noGrp="1"/>
          </p:cNvSpPr>
          <p:nvPr>
            <p:ph type="sldNum" sz="quarter" idx="12"/>
          </p:nvPr>
        </p:nvSpPr>
        <p:spPr/>
        <p:txBody>
          <a:bodyPr/>
          <a:lstStyle/>
          <a:p>
            <a:fld id="{A94A201B-50E8-4223-9755-2DEE7946E61B}" type="slidenum">
              <a:rPr lang="de-AT" smtClean="0"/>
              <a:t>‹Nr.›</a:t>
            </a:fld>
            <a:endParaRPr lang="de-AT"/>
          </a:p>
        </p:txBody>
      </p:sp>
    </p:spTree>
    <p:extLst>
      <p:ext uri="{BB962C8B-B14F-4D97-AF65-F5344CB8AC3E}">
        <p14:creationId xmlns:p14="http://schemas.microsoft.com/office/powerpoint/2010/main" val="112001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D04B5-A9D7-429B-A8B2-6223A9E5EDDE}"/>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5332887F-D101-48BE-9EFA-64BE97C68C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0602F0-B552-4673-BE38-A11B0C13F83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739B92F-A7AA-4924-871D-8425C73480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9282A41-F86D-4542-A64E-78BC9378E17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480D1438-2BF5-4C42-84A4-29D5B9E44AE2}"/>
              </a:ext>
            </a:extLst>
          </p:cNvPr>
          <p:cNvSpPr>
            <a:spLocks noGrp="1"/>
          </p:cNvSpPr>
          <p:nvPr>
            <p:ph type="dt" sz="half" idx="10"/>
          </p:nvPr>
        </p:nvSpPr>
        <p:spPr/>
        <p:txBody>
          <a:bodyPr/>
          <a:lstStyle/>
          <a:p>
            <a:fld id="{000D576D-D95C-4C2B-9882-325B41918E28}" type="datetime1">
              <a:rPr lang="de-AT" smtClean="0"/>
              <a:t>30.05.2026</a:t>
            </a:fld>
            <a:endParaRPr lang="de-AT"/>
          </a:p>
        </p:txBody>
      </p:sp>
      <p:sp>
        <p:nvSpPr>
          <p:cNvPr id="8" name="Fußzeilenplatzhalter 7">
            <a:extLst>
              <a:ext uri="{FF2B5EF4-FFF2-40B4-BE49-F238E27FC236}">
                <a16:creationId xmlns:a16="http://schemas.microsoft.com/office/drawing/2014/main" id="{5BC05B3F-DDAC-4005-B9DB-5438D3E0A5C1}"/>
              </a:ext>
            </a:extLst>
          </p:cNvPr>
          <p:cNvSpPr>
            <a:spLocks noGrp="1"/>
          </p:cNvSpPr>
          <p:nvPr>
            <p:ph type="ftr" sz="quarter" idx="11"/>
          </p:nvPr>
        </p:nvSpPr>
        <p:spPr/>
        <p:txBody>
          <a:bodyPr/>
          <a:lstStyle/>
          <a:p>
            <a:r>
              <a:rPr lang="de-AT"/>
              <a:t>(c) Gatterer2026 Integra</a:t>
            </a:r>
          </a:p>
        </p:txBody>
      </p:sp>
      <p:sp>
        <p:nvSpPr>
          <p:cNvPr id="9" name="Foliennummernplatzhalter 8">
            <a:extLst>
              <a:ext uri="{FF2B5EF4-FFF2-40B4-BE49-F238E27FC236}">
                <a16:creationId xmlns:a16="http://schemas.microsoft.com/office/drawing/2014/main" id="{412E978C-ED8F-452D-83DE-35F03248EAA0}"/>
              </a:ext>
            </a:extLst>
          </p:cNvPr>
          <p:cNvSpPr>
            <a:spLocks noGrp="1"/>
          </p:cNvSpPr>
          <p:nvPr>
            <p:ph type="sldNum" sz="quarter" idx="12"/>
          </p:nvPr>
        </p:nvSpPr>
        <p:spPr/>
        <p:txBody>
          <a:bodyPr/>
          <a:lstStyle/>
          <a:p>
            <a:fld id="{A94A201B-50E8-4223-9755-2DEE7946E61B}" type="slidenum">
              <a:rPr lang="de-AT" smtClean="0"/>
              <a:t>‹Nr.›</a:t>
            </a:fld>
            <a:endParaRPr lang="de-AT"/>
          </a:p>
        </p:txBody>
      </p:sp>
    </p:spTree>
    <p:extLst>
      <p:ext uri="{BB962C8B-B14F-4D97-AF65-F5344CB8AC3E}">
        <p14:creationId xmlns:p14="http://schemas.microsoft.com/office/powerpoint/2010/main" val="154105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A85AD-C483-49B5-BD9A-87731FB8A5E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AC9AE8FE-C14E-4173-B7B6-8FA35692A570}"/>
              </a:ext>
            </a:extLst>
          </p:cNvPr>
          <p:cNvSpPr>
            <a:spLocks noGrp="1"/>
          </p:cNvSpPr>
          <p:nvPr>
            <p:ph type="dt" sz="half" idx="10"/>
          </p:nvPr>
        </p:nvSpPr>
        <p:spPr/>
        <p:txBody>
          <a:bodyPr/>
          <a:lstStyle/>
          <a:p>
            <a:fld id="{B96A473B-357E-4D72-BDDE-4CD40F013DD1}" type="datetime1">
              <a:rPr lang="de-AT" smtClean="0"/>
              <a:t>30.05.2026</a:t>
            </a:fld>
            <a:endParaRPr lang="de-AT"/>
          </a:p>
        </p:txBody>
      </p:sp>
      <p:sp>
        <p:nvSpPr>
          <p:cNvPr id="4" name="Fußzeilenplatzhalter 3">
            <a:extLst>
              <a:ext uri="{FF2B5EF4-FFF2-40B4-BE49-F238E27FC236}">
                <a16:creationId xmlns:a16="http://schemas.microsoft.com/office/drawing/2014/main" id="{5530C435-378B-424D-B6AB-B119623AD5C1}"/>
              </a:ext>
            </a:extLst>
          </p:cNvPr>
          <p:cNvSpPr>
            <a:spLocks noGrp="1"/>
          </p:cNvSpPr>
          <p:nvPr>
            <p:ph type="ftr" sz="quarter" idx="11"/>
          </p:nvPr>
        </p:nvSpPr>
        <p:spPr/>
        <p:txBody>
          <a:bodyPr/>
          <a:lstStyle/>
          <a:p>
            <a:r>
              <a:rPr lang="de-AT"/>
              <a:t>(c) Gatterer2026 Integra</a:t>
            </a:r>
          </a:p>
        </p:txBody>
      </p:sp>
      <p:sp>
        <p:nvSpPr>
          <p:cNvPr id="5" name="Foliennummernplatzhalter 4">
            <a:extLst>
              <a:ext uri="{FF2B5EF4-FFF2-40B4-BE49-F238E27FC236}">
                <a16:creationId xmlns:a16="http://schemas.microsoft.com/office/drawing/2014/main" id="{8333C02F-1578-426D-B04F-160E5421A08A}"/>
              </a:ext>
            </a:extLst>
          </p:cNvPr>
          <p:cNvSpPr>
            <a:spLocks noGrp="1"/>
          </p:cNvSpPr>
          <p:nvPr>
            <p:ph type="sldNum" sz="quarter" idx="12"/>
          </p:nvPr>
        </p:nvSpPr>
        <p:spPr/>
        <p:txBody>
          <a:bodyPr/>
          <a:lstStyle/>
          <a:p>
            <a:fld id="{A94A201B-50E8-4223-9755-2DEE7946E61B}" type="slidenum">
              <a:rPr lang="de-AT" smtClean="0"/>
              <a:t>‹Nr.›</a:t>
            </a:fld>
            <a:endParaRPr lang="de-AT"/>
          </a:p>
        </p:txBody>
      </p:sp>
    </p:spTree>
    <p:extLst>
      <p:ext uri="{BB962C8B-B14F-4D97-AF65-F5344CB8AC3E}">
        <p14:creationId xmlns:p14="http://schemas.microsoft.com/office/powerpoint/2010/main" val="271193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79C3F0D-2E00-4FE4-85D9-F03D65282E50}"/>
              </a:ext>
            </a:extLst>
          </p:cNvPr>
          <p:cNvSpPr>
            <a:spLocks noGrp="1"/>
          </p:cNvSpPr>
          <p:nvPr>
            <p:ph type="dt" sz="half" idx="10"/>
          </p:nvPr>
        </p:nvSpPr>
        <p:spPr/>
        <p:txBody>
          <a:bodyPr/>
          <a:lstStyle/>
          <a:p>
            <a:fld id="{75160C70-187A-4D00-940A-EE5E5FBB28C5}" type="datetime1">
              <a:rPr lang="de-AT" smtClean="0"/>
              <a:t>30.05.2026</a:t>
            </a:fld>
            <a:endParaRPr lang="de-AT"/>
          </a:p>
        </p:txBody>
      </p:sp>
      <p:sp>
        <p:nvSpPr>
          <p:cNvPr id="3" name="Fußzeilenplatzhalter 2">
            <a:extLst>
              <a:ext uri="{FF2B5EF4-FFF2-40B4-BE49-F238E27FC236}">
                <a16:creationId xmlns:a16="http://schemas.microsoft.com/office/drawing/2014/main" id="{F6425223-2F4E-4015-B4DE-1DF9FF2A3B22}"/>
              </a:ext>
            </a:extLst>
          </p:cNvPr>
          <p:cNvSpPr>
            <a:spLocks noGrp="1"/>
          </p:cNvSpPr>
          <p:nvPr>
            <p:ph type="ftr" sz="quarter" idx="11"/>
          </p:nvPr>
        </p:nvSpPr>
        <p:spPr/>
        <p:txBody>
          <a:bodyPr/>
          <a:lstStyle/>
          <a:p>
            <a:r>
              <a:rPr lang="de-AT"/>
              <a:t>(c) Gatterer2026 Integra</a:t>
            </a:r>
          </a:p>
        </p:txBody>
      </p:sp>
      <p:sp>
        <p:nvSpPr>
          <p:cNvPr id="4" name="Foliennummernplatzhalter 3">
            <a:extLst>
              <a:ext uri="{FF2B5EF4-FFF2-40B4-BE49-F238E27FC236}">
                <a16:creationId xmlns:a16="http://schemas.microsoft.com/office/drawing/2014/main" id="{29911B6A-9234-487B-8AD6-C2BBB5B489CB}"/>
              </a:ext>
            </a:extLst>
          </p:cNvPr>
          <p:cNvSpPr>
            <a:spLocks noGrp="1"/>
          </p:cNvSpPr>
          <p:nvPr>
            <p:ph type="sldNum" sz="quarter" idx="12"/>
          </p:nvPr>
        </p:nvSpPr>
        <p:spPr/>
        <p:txBody>
          <a:bodyPr/>
          <a:lstStyle/>
          <a:p>
            <a:fld id="{A94A201B-50E8-4223-9755-2DEE7946E61B}" type="slidenum">
              <a:rPr lang="de-AT" smtClean="0"/>
              <a:t>‹Nr.›</a:t>
            </a:fld>
            <a:endParaRPr lang="de-AT"/>
          </a:p>
        </p:txBody>
      </p:sp>
    </p:spTree>
    <p:extLst>
      <p:ext uri="{BB962C8B-B14F-4D97-AF65-F5344CB8AC3E}">
        <p14:creationId xmlns:p14="http://schemas.microsoft.com/office/powerpoint/2010/main" val="406778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A88A3-9913-4446-87D9-4DE27BEB64D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7595CE5A-8B40-427A-B9B0-F5017AADB4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AEA9F0A4-2172-45F2-B27A-1754C15D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558E9B-73EA-41A8-B799-01C54793ECB1}"/>
              </a:ext>
            </a:extLst>
          </p:cNvPr>
          <p:cNvSpPr>
            <a:spLocks noGrp="1"/>
          </p:cNvSpPr>
          <p:nvPr>
            <p:ph type="dt" sz="half" idx="10"/>
          </p:nvPr>
        </p:nvSpPr>
        <p:spPr/>
        <p:txBody>
          <a:bodyPr/>
          <a:lstStyle/>
          <a:p>
            <a:fld id="{F6F659E6-DC07-47B9-9E93-B510C8D08AA1}" type="datetime1">
              <a:rPr lang="de-AT" smtClean="0"/>
              <a:t>30.05.2026</a:t>
            </a:fld>
            <a:endParaRPr lang="de-AT"/>
          </a:p>
        </p:txBody>
      </p:sp>
      <p:sp>
        <p:nvSpPr>
          <p:cNvPr id="6" name="Fußzeilenplatzhalter 5">
            <a:extLst>
              <a:ext uri="{FF2B5EF4-FFF2-40B4-BE49-F238E27FC236}">
                <a16:creationId xmlns:a16="http://schemas.microsoft.com/office/drawing/2014/main" id="{52F32C41-603F-49F5-9191-5757457BE093}"/>
              </a:ext>
            </a:extLst>
          </p:cNvPr>
          <p:cNvSpPr>
            <a:spLocks noGrp="1"/>
          </p:cNvSpPr>
          <p:nvPr>
            <p:ph type="ftr" sz="quarter" idx="11"/>
          </p:nvPr>
        </p:nvSpPr>
        <p:spPr/>
        <p:txBody>
          <a:bodyPr/>
          <a:lstStyle/>
          <a:p>
            <a:r>
              <a:rPr lang="de-AT"/>
              <a:t>(c) Gatterer2026 Integra</a:t>
            </a:r>
          </a:p>
        </p:txBody>
      </p:sp>
      <p:sp>
        <p:nvSpPr>
          <p:cNvPr id="7" name="Foliennummernplatzhalter 6">
            <a:extLst>
              <a:ext uri="{FF2B5EF4-FFF2-40B4-BE49-F238E27FC236}">
                <a16:creationId xmlns:a16="http://schemas.microsoft.com/office/drawing/2014/main" id="{4FC4A104-279A-48FB-9DB0-8F711DC4DFB5}"/>
              </a:ext>
            </a:extLst>
          </p:cNvPr>
          <p:cNvSpPr>
            <a:spLocks noGrp="1"/>
          </p:cNvSpPr>
          <p:nvPr>
            <p:ph type="sldNum" sz="quarter" idx="12"/>
          </p:nvPr>
        </p:nvSpPr>
        <p:spPr/>
        <p:txBody>
          <a:bodyPr/>
          <a:lstStyle/>
          <a:p>
            <a:fld id="{A94A201B-50E8-4223-9755-2DEE7946E61B}" type="slidenum">
              <a:rPr lang="de-AT" smtClean="0"/>
              <a:t>‹Nr.›</a:t>
            </a:fld>
            <a:endParaRPr lang="de-AT"/>
          </a:p>
        </p:txBody>
      </p:sp>
    </p:spTree>
    <p:extLst>
      <p:ext uri="{BB962C8B-B14F-4D97-AF65-F5344CB8AC3E}">
        <p14:creationId xmlns:p14="http://schemas.microsoft.com/office/powerpoint/2010/main" val="1281622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C4138-FAEE-4E68-B84B-69B7430925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F5489C5D-8CB4-407D-85C4-51A7FEDDBE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8A2F3582-B5BE-4AA7-AC32-F1DAAA542A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828DA14-FC53-4256-A054-50A33ABEE00E}"/>
              </a:ext>
            </a:extLst>
          </p:cNvPr>
          <p:cNvSpPr>
            <a:spLocks noGrp="1"/>
          </p:cNvSpPr>
          <p:nvPr>
            <p:ph type="dt" sz="half" idx="10"/>
          </p:nvPr>
        </p:nvSpPr>
        <p:spPr/>
        <p:txBody>
          <a:bodyPr/>
          <a:lstStyle/>
          <a:p>
            <a:fld id="{A083A250-FA8E-4DE2-BFCD-E444E46F5973}" type="datetime1">
              <a:rPr lang="de-AT" smtClean="0"/>
              <a:t>30.05.2026</a:t>
            </a:fld>
            <a:endParaRPr lang="de-AT"/>
          </a:p>
        </p:txBody>
      </p:sp>
      <p:sp>
        <p:nvSpPr>
          <p:cNvPr id="6" name="Fußzeilenplatzhalter 5">
            <a:extLst>
              <a:ext uri="{FF2B5EF4-FFF2-40B4-BE49-F238E27FC236}">
                <a16:creationId xmlns:a16="http://schemas.microsoft.com/office/drawing/2014/main" id="{9E0F1DFD-6729-4DC6-979A-6F0B567E31F2}"/>
              </a:ext>
            </a:extLst>
          </p:cNvPr>
          <p:cNvSpPr>
            <a:spLocks noGrp="1"/>
          </p:cNvSpPr>
          <p:nvPr>
            <p:ph type="ftr" sz="quarter" idx="11"/>
          </p:nvPr>
        </p:nvSpPr>
        <p:spPr/>
        <p:txBody>
          <a:bodyPr/>
          <a:lstStyle/>
          <a:p>
            <a:r>
              <a:rPr lang="de-AT"/>
              <a:t>(c) Gatterer2026 Integra</a:t>
            </a:r>
          </a:p>
        </p:txBody>
      </p:sp>
      <p:sp>
        <p:nvSpPr>
          <p:cNvPr id="7" name="Foliennummernplatzhalter 6">
            <a:extLst>
              <a:ext uri="{FF2B5EF4-FFF2-40B4-BE49-F238E27FC236}">
                <a16:creationId xmlns:a16="http://schemas.microsoft.com/office/drawing/2014/main" id="{5B7B5048-AF94-4770-82CB-195666E7EC12}"/>
              </a:ext>
            </a:extLst>
          </p:cNvPr>
          <p:cNvSpPr>
            <a:spLocks noGrp="1"/>
          </p:cNvSpPr>
          <p:nvPr>
            <p:ph type="sldNum" sz="quarter" idx="12"/>
          </p:nvPr>
        </p:nvSpPr>
        <p:spPr/>
        <p:txBody>
          <a:bodyPr/>
          <a:lstStyle/>
          <a:p>
            <a:fld id="{A94A201B-50E8-4223-9755-2DEE7946E61B}" type="slidenum">
              <a:rPr lang="de-AT" smtClean="0"/>
              <a:t>‹Nr.›</a:t>
            </a:fld>
            <a:endParaRPr lang="de-AT"/>
          </a:p>
        </p:txBody>
      </p:sp>
    </p:spTree>
    <p:extLst>
      <p:ext uri="{BB962C8B-B14F-4D97-AF65-F5344CB8AC3E}">
        <p14:creationId xmlns:p14="http://schemas.microsoft.com/office/powerpoint/2010/main" val="225573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86FC08-508F-44B2-A36B-8871E87DC8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0BCDB99-62DB-442A-AABC-0E2A3F698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218B5EE-32BD-44C4-9CCF-C71E2C56F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21638-4ACC-471F-9BEB-43F0AE8BFC5B}" type="datetime1">
              <a:rPr lang="de-AT" smtClean="0"/>
              <a:t>30.05.2026</a:t>
            </a:fld>
            <a:endParaRPr lang="de-AT"/>
          </a:p>
        </p:txBody>
      </p:sp>
      <p:sp>
        <p:nvSpPr>
          <p:cNvPr id="5" name="Fußzeilenplatzhalter 4">
            <a:extLst>
              <a:ext uri="{FF2B5EF4-FFF2-40B4-BE49-F238E27FC236}">
                <a16:creationId xmlns:a16="http://schemas.microsoft.com/office/drawing/2014/main" id="{8A945891-FC9B-4ED6-97B6-91F2630D0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a:t>(c) Gatterer2026 Integra</a:t>
            </a:r>
          </a:p>
        </p:txBody>
      </p:sp>
      <p:sp>
        <p:nvSpPr>
          <p:cNvPr id="6" name="Foliennummernplatzhalter 5">
            <a:extLst>
              <a:ext uri="{FF2B5EF4-FFF2-40B4-BE49-F238E27FC236}">
                <a16:creationId xmlns:a16="http://schemas.microsoft.com/office/drawing/2014/main" id="{14F7CC6A-F6EB-4F75-8187-9497360A1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A201B-50E8-4223-9755-2DEE7946E61B}" type="slidenum">
              <a:rPr lang="de-AT" smtClean="0"/>
              <a:t>‹Nr.›</a:t>
            </a:fld>
            <a:endParaRPr lang="de-AT"/>
          </a:p>
        </p:txBody>
      </p:sp>
    </p:spTree>
    <p:extLst>
      <p:ext uri="{BB962C8B-B14F-4D97-AF65-F5344CB8AC3E}">
        <p14:creationId xmlns:p14="http://schemas.microsoft.com/office/powerpoint/2010/main" val="4277366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ks.nice.org.uk/topics/palliative-care-general-issues/background-information/defini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4181C-91C6-4842-BE21-05F224AC49BC}"/>
              </a:ext>
            </a:extLst>
          </p:cNvPr>
          <p:cNvSpPr>
            <a:spLocks noGrp="1"/>
          </p:cNvSpPr>
          <p:nvPr>
            <p:ph type="ctrTitle"/>
          </p:nvPr>
        </p:nvSpPr>
        <p:spPr>
          <a:xfrm>
            <a:off x="1524000" y="1910928"/>
            <a:ext cx="9144000" cy="2387600"/>
          </a:xfrm>
        </p:spPr>
        <p:txBody>
          <a:bodyPr>
            <a:normAutofit fontScale="90000"/>
          </a:bodyPr>
          <a:lstStyle/>
          <a:p>
            <a:r>
              <a:rPr lang="de-DE" dirty="0"/>
              <a:t>„</a:t>
            </a:r>
            <a:r>
              <a:rPr lang="de-DE" sz="5300" dirty="0"/>
              <a:t>Demenz in der  Palliativpflege– Eine praktische, psychotherapeutische und wissenschaftliche Perspektive.“ </a:t>
            </a:r>
            <a:br>
              <a:rPr lang="de-DE" dirty="0"/>
            </a:br>
            <a:endParaRPr lang="de-AT" dirty="0"/>
          </a:p>
        </p:txBody>
      </p:sp>
      <p:sp>
        <p:nvSpPr>
          <p:cNvPr id="3" name="Untertitel 2">
            <a:extLst>
              <a:ext uri="{FF2B5EF4-FFF2-40B4-BE49-F238E27FC236}">
                <a16:creationId xmlns:a16="http://schemas.microsoft.com/office/drawing/2014/main" id="{A67E3EF6-D7CB-46D0-934A-BFC523F661DA}"/>
              </a:ext>
            </a:extLst>
          </p:cNvPr>
          <p:cNvSpPr>
            <a:spLocks noGrp="1"/>
          </p:cNvSpPr>
          <p:nvPr>
            <p:ph type="subTitle" idx="1"/>
          </p:nvPr>
        </p:nvSpPr>
        <p:spPr>
          <a:xfrm>
            <a:off x="1524000" y="4684218"/>
            <a:ext cx="9144000" cy="1655762"/>
          </a:xfrm>
        </p:spPr>
        <p:txBody>
          <a:bodyPr/>
          <a:lstStyle/>
          <a:p>
            <a:r>
              <a:rPr lang="de-DE" dirty="0"/>
              <a:t>Univ.-Doz. Dr. Gerald Gatterer</a:t>
            </a:r>
          </a:p>
          <a:p>
            <a:r>
              <a:rPr lang="de-DE" dirty="0"/>
              <a:t>Sigmund Freud Privatuniversität Wien</a:t>
            </a:r>
            <a:endParaRPr lang="de-AT" dirty="0"/>
          </a:p>
        </p:txBody>
      </p:sp>
      <p:pic>
        <p:nvPicPr>
          <p:cNvPr id="4" name="Grafik 3">
            <a:extLst>
              <a:ext uri="{FF2B5EF4-FFF2-40B4-BE49-F238E27FC236}">
                <a16:creationId xmlns:a16="http://schemas.microsoft.com/office/drawing/2014/main" id="{8B296217-C3FA-4FE9-9C6B-00E5175BB559}"/>
              </a:ext>
            </a:extLst>
          </p:cNvPr>
          <p:cNvPicPr>
            <a:picLocks noChangeAspect="1"/>
          </p:cNvPicPr>
          <p:nvPr/>
        </p:nvPicPr>
        <p:blipFill>
          <a:blip r:embed="rId2"/>
          <a:stretch>
            <a:fillRect/>
          </a:stretch>
        </p:blipFill>
        <p:spPr>
          <a:xfrm>
            <a:off x="9079859" y="6193915"/>
            <a:ext cx="2857500" cy="409575"/>
          </a:xfrm>
          <a:prstGeom prst="rect">
            <a:avLst/>
          </a:prstGeom>
        </p:spPr>
      </p:pic>
      <p:pic>
        <p:nvPicPr>
          <p:cNvPr id="5" name="Grafik 4">
            <a:extLst>
              <a:ext uri="{FF2B5EF4-FFF2-40B4-BE49-F238E27FC236}">
                <a16:creationId xmlns:a16="http://schemas.microsoft.com/office/drawing/2014/main" id="{3010A6FC-067B-48D1-A43B-35257593374E}"/>
              </a:ext>
            </a:extLst>
          </p:cNvPr>
          <p:cNvPicPr>
            <a:picLocks noChangeAspect="1"/>
          </p:cNvPicPr>
          <p:nvPr/>
        </p:nvPicPr>
        <p:blipFill>
          <a:blip r:embed="rId3"/>
          <a:stretch>
            <a:fillRect/>
          </a:stretch>
        </p:blipFill>
        <p:spPr>
          <a:xfrm>
            <a:off x="666060" y="3473470"/>
            <a:ext cx="2261981" cy="3116114"/>
          </a:xfrm>
          <a:prstGeom prst="rect">
            <a:avLst/>
          </a:prstGeom>
        </p:spPr>
      </p:pic>
      <p:sp>
        <p:nvSpPr>
          <p:cNvPr id="6" name="Fußzeilenplatzhalter 5">
            <a:extLst>
              <a:ext uri="{FF2B5EF4-FFF2-40B4-BE49-F238E27FC236}">
                <a16:creationId xmlns:a16="http://schemas.microsoft.com/office/drawing/2014/main" id="{8DF088E3-3849-4FA7-8483-71A333CD723A}"/>
              </a:ext>
            </a:extLst>
          </p:cNvPr>
          <p:cNvSpPr>
            <a:spLocks noGrp="1"/>
          </p:cNvSpPr>
          <p:nvPr>
            <p:ph type="ftr" sz="quarter" idx="11"/>
          </p:nvPr>
        </p:nvSpPr>
        <p:spPr/>
        <p:txBody>
          <a:bodyPr/>
          <a:lstStyle/>
          <a:p>
            <a:r>
              <a:rPr lang="de-AT"/>
              <a:t>(c) Gatterer2026 Integra</a:t>
            </a:r>
          </a:p>
        </p:txBody>
      </p:sp>
    </p:spTree>
    <p:extLst>
      <p:ext uri="{BB962C8B-B14F-4D97-AF65-F5344CB8AC3E}">
        <p14:creationId xmlns:p14="http://schemas.microsoft.com/office/powerpoint/2010/main" val="278662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3BD30-3520-4716-B69C-2A2A849B75AA}"/>
              </a:ext>
            </a:extLst>
          </p:cNvPr>
          <p:cNvSpPr>
            <a:spLocks noGrp="1"/>
          </p:cNvSpPr>
          <p:nvPr>
            <p:ph type="title"/>
          </p:nvPr>
        </p:nvSpPr>
        <p:spPr/>
        <p:txBody>
          <a:bodyPr/>
          <a:lstStyle/>
          <a:p>
            <a:r>
              <a:rPr lang="de-DE" dirty="0"/>
              <a:t>Ethische und rechtliche Überlegungen</a:t>
            </a:r>
            <a:endParaRPr lang="de-AT" dirty="0"/>
          </a:p>
        </p:txBody>
      </p:sp>
      <p:sp>
        <p:nvSpPr>
          <p:cNvPr id="3" name="Inhaltsplatzhalter 2">
            <a:extLst>
              <a:ext uri="{FF2B5EF4-FFF2-40B4-BE49-F238E27FC236}">
                <a16:creationId xmlns:a16="http://schemas.microsoft.com/office/drawing/2014/main" id="{3E6D7CC4-0F6B-42D4-98B7-97391CCAA47D}"/>
              </a:ext>
            </a:extLst>
          </p:cNvPr>
          <p:cNvSpPr>
            <a:spLocks noGrp="1"/>
          </p:cNvSpPr>
          <p:nvPr>
            <p:ph idx="1"/>
          </p:nvPr>
        </p:nvSpPr>
        <p:spPr/>
        <p:txBody>
          <a:bodyPr>
            <a:normAutofit lnSpcReduction="10000"/>
          </a:bodyPr>
          <a:lstStyle/>
          <a:p>
            <a:r>
              <a:rPr lang="de-DE" dirty="0"/>
              <a:t>Entscheidungsfähigkeit</a:t>
            </a:r>
          </a:p>
          <a:p>
            <a:r>
              <a:rPr lang="de-DE" dirty="0"/>
              <a:t>Bedarf vs. Bedürfnisse der Betroffenen</a:t>
            </a:r>
          </a:p>
          <a:p>
            <a:r>
              <a:rPr lang="de-DE" dirty="0"/>
              <a:t>Bedarf und Bedürfnisse aus der Sicht der </a:t>
            </a:r>
            <a:r>
              <a:rPr lang="de-DE" dirty="0" err="1"/>
              <a:t>Betreuer:innen</a:t>
            </a:r>
            <a:r>
              <a:rPr lang="de-DE" dirty="0"/>
              <a:t> und Angehörigen</a:t>
            </a:r>
          </a:p>
          <a:p>
            <a:r>
              <a:rPr lang="de-DE" dirty="0"/>
              <a:t>Strukturelle Möglichkeiten</a:t>
            </a:r>
          </a:p>
          <a:p>
            <a:r>
              <a:rPr lang="de-DE" dirty="0"/>
              <a:t>Philosophien der betreuenden Personen und Organisationen</a:t>
            </a:r>
          </a:p>
          <a:p>
            <a:r>
              <a:rPr lang="de-DE" dirty="0"/>
              <a:t>Macht in der Betreuung</a:t>
            </a:r>
          </a:p>
          <a:p>
            <a:r>
              <a:rPr lang="de-DE" dirty="0"/>
              <a:t>Lebensqualität</a:t>
            </a:r>
          </a:p>
          <a:p>
            <a:r>
              <a:rPr lang="de-DE" dirty="0"/>
              <a:t>Und vieles mehr, das sich aus der Betreuung ergibt</a:t>
            </a:r>
          </a:p>
          <a:p>
            <a:endParaRPr lang="de-AT" dirty="0"/>
          </a:p>
        </p:txBody>
      </p:sp>
      <p:sp>
        <p:nvSpPr>
          <p:cNvPr id="4" name="Fußzeilenplatzhalter 3">
            <a:extLst>
              <a:ext uri="{FF2B5EF4-FFF2-40B4-BE49-F238E27FC236}">
                <a16:creationId xmlns:a16="http://schemas.microsoft.com/office/drawing/2014/main" id="{DDAC1EF7-BE23-4E24-8724-6A78AB7E10B2}"/>
              </a:ext>
            </a:extLst>
          </p:cNvPr>
          <p:cNvSpPr>
            <a:spLocks noGrp="1"/>
          </p:cNvSpPr>
          <p:nvPr>
            <p:ph type="ftr" sz="quarter" idx="11"/>
          </p:nvPr>
        </p:nvSpPr>
        <p:spPr/>
        <p:txBody>
          <a:bodyPr/>
          <a:lstStyle/>
          <a:p>
            <a:r>
              <a:rPr lang="de-AT"/>
              <a:t>(c) Gatterer2026 Integra</a:t>
            </a:r>
          </a:p>
        </p:txBody>
      </p:sp>
    </p:spTree>
    <p:extLst>
      <p:ext uri="{BB962C8B-B14F-4D97-AF65-F5344CB8AC3E}">
        <p14:creationId xmlns:p14="http://schemas.microsoft.com/office/powerpoint/2010/main" val="366344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763AA-6C44-456A-B42B-7D8E61D1057C}"/>
              </a:ext>
            </a:extLst>
          </p:cNvPr>
          <p:cNvSpPr>
            <a:spLocks noGrp="1"/>
          </p:cNvSpPr>
          <p:nvPr>
            <p:ph type="title"/>
          </p:nvPr>
        </p:nvSpPr>
        <p:spPr/>
        <p:txBody>
          <a:bodyPr/>
          <a:lstStyle/>
          <a:p>
            <a:r>
              <a:rPr lang="de-DE" dirty="0"/>
              <a:t>Praktisches Vorgehen</a:t>
            </a:r>
            <a:endParaRPr lang="de-AT" dirty="0"/>
          </a:p>
        </p:txBody>
      </p:sp>
      <p:sp>
        <p:nvSpPr>
          <p:cNvPr id="3" name="Inhaltsplatzhalter 2">
            <a:extLst>
              <a:ext uri="{FF2B5EF4-FFF2-40B4-BE49-F238E27FC236}">
                <a16:creationId xmlns:a16="http://schemas.microsoft.com/office/drawing/2014/main" id="{7A1D853A-3062-482A-B70C-1F37A80BD001}"/>
              </a:ext>
            </a:extLst>
          </p:cNvPr>
          <p:cNvSpPr>
            <a:spLocks noGrp="1"/>
          </p:cNvSpPr>
          <p:nvPr>
            <p:ph idx="1"/>
          </p:nvPr>
        </p:nvSpPr>
        <p:spPr/>
        <p:txBody>
          <a:bodyPr>
            <a:normAutofit fontScale="92500" lnSpcReduction="20000"/>
          </a:bodyPr>
          <a:lstStyle/>
          <a:p>
            <a:r>
              <a:rPr lang="de-DE" dirty="0"/>
              <a:t>Die problematische Situation: Was ist hier konkret passiert</a:t>
            </a:r>
          </a:p>
          <a:p>
            <a:r>
              <a:rPr lang="de-DE" dirty="0"/>
              <a:t>Was macht es für wen zur emotionalen Problematik?</a:t>
            </a:r>
          </a:p>
          <a:p>
            <a:r>
              <a:rPr lang="de-DE" dirty="0"/>
              <a:t>Wer leidet?</a:t>
            </a:r>
          </a:p>
          <a:p>
            <a:r>
              <a:rPr lang="de-DE" dirty="0"/>
              <a:t>Welche Werte, Normen, Bedürfnisse, Rollen etc. machen es für diese Person(en) zum emotionalen Problem?</a:t>
            </a:r>
          </a:p>
          <a:p>
            <a:r>
              <a:rPr lang="de-DE" dirty="0"/>
              <a:t>Wie ist die rechtliche Situation?</a:t>
            </a:r>
          </a:p>
          <a:p>
            <a:r>
              <a:rPr lang="de-DE" dirty="0"/>
              <a:t>Was wäre das Ziel der Betreuung? Welche Maßnahmen sind geplant und warum?</a:t>
            </a:r>
          </a:p>
          <a:p>
            <a:r>
              <a:rPr lang="de-DE" dirty="0"/>
              <a:t>Was ist dann besser und für wen? Wie ist die rechtliche Situation zu den Zielen und Maßnahmen?</a:t>
            </a:r>
          </a:p>
          <a:p>
            <a:r>
              <a:rPr lang="de-DE" dirty="0"/>
              <a:t>Was ist dann besser und für wen? Wer ist dann glücklicher und wie merke ich das?</a:t>
            </a:r>
            <a:endParaRPr lang="de-AT" dirty="0"/>
          </a:p>
        </p:txBody>
      </p:sp>
      <p:sp>
        <p:nvSpPr>
          <p:cNvPr id="4" name="Fußzeilenplatzhalter 3">
            <a:extLst>
              <a:ext uri="{FF2B5EF4-FFF2-40B4-BE49-F238E27FC236}">
                <a16:creationId xmlns:a16="http://schemas.microsoft.com/office/drawing/2014/main" id="{A4B2F81E-24BD-49CC-AD5E-7D5B1566DCD5}"/>
              </a:ext>
            </a:extLst>
          </p:cNvPr>
          <p:cNvSpPr>
            <a:spLocks noGrp="1"/>
          </p:cNvSpPr>
          <p:nvPr>
            <p:ph type="ftr" sz="quarter" idx="11"/>
          </p:nvPr>
        </p:nvSpPr>
        <p:spPr/>
        <p:txBody>
          <a:bodyPr/>
          <a:lstStyle/>
          <a:p>
            <a:r>
              <a:rPr lang="de-AT"/>
              <a:t>(c) Gatterer2026 Integra</a:t>
            </a:r>
          </a:p>
        </p:txBody>
      </p:sp>
    </p:spTree>
    <p:extLst>
      <p:ext uri="{BB962C8B-B14F-4D97-AF65-F5344CB8AC3E}">
        <p14:creationId xmlns:p14="http://schemas.microsoft.com/office/powerpoint/2010/main" val="1880939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15EC2-8EB4-4782-A96B-1FA4CF6B8A4D}"/>
              </a:ext>
            </a:extLst>
          </p:cNvPr>
          <p:cNvSpPr>
            <a:spLocks noGrp="1"/>
          </p:cNvSpPr>
          <p:nvPr>
            <p:ph type="title"/>
          </p:nvPr>
        </p:nvSpPr>
        <p:spPr/>
        <p:txBody>
          <a:bodyPr/>
          <a:lstStyle/>
          <a:p>
            <a:r>
              <a:rPr lang="de-DE" dirty="0"/>
              <a:t>Zusammenfassung</a:t>
            </a:r>
            <a:endParaRPr lang="de-AT" dirty="0"/>
          </a:p>
        </p:txBody>
      </p:sp>
      <p:sp>
        <p:nvSpPr>
          <p:cNvPr id="3" name="Inhaltsplatzhalter 2">
            <a:extLst>
              <a:ext uri="{FF2B5EF4-FFF2-40B4-BE49-F238E27FC236}">
                <a16:creationId xmlns:a16="http://schemas.microsoft.com/office/drawing/2014/main" id="{7A355FFA-C0CC-4E9C-B859-C3E315F3A1F0}"/>
              </a:ext>
            </a:extLst>
          </p:cNvPr>
          <p:cNvSpPr>
            <a:spLocks noGrp="1"/>
          </p:cNvSpPr>
          <p:nvPr>
            <p:ph idx="1"/>
          </p:nvPr>
        </p:nvSpPr>
        <p:spPr/>
        <p:txBody>
          <a:bodyPr/>
          <a:lstStyle/>
          <a:p>
            <a:r>
              <a:rPr lang="de-DE" dirty="0"/>
              <a:t>Unter wissenschaftlichen Kriterien erfüllt ein Mensch mit Demenz die Kriterien für eine palliative Betreuung</a:t>
            </a:r>
          </a:p>
          <a:p>
            <a:r>
              <a:rPr lang="de-DE" dirty="0"/>
              <a:t>Infolge der Spezifität der Erkrankung sind oft weitere Schulungen hinsichtlich der Erfassung von Bedürfnissen und Problemen notwendig</a:t>
            </a:r>
          </a:p>
          <a:p>
            <a:r>
              <a:rPr lang="de-DE" dirty="0"/>
              <a:t>Wichtig ist die Kenntnis der Biografie der betroffenen Menschen</a:t>
            </a:r>
          </a:p>
          <a:p>
            <a:r>
              <a:rPr lang="de-DE" dirty="0"/>
              <a:t>Infolge der verminderten kognitiven Leistungsfähigkeit und oft veränderter Persönlichkeitsstrukturen sind rechtliche Rahmenbedingungen wesentlich</a:t>
            </a:r>
            <a:endParaRPr lang="de-AT" dirty="0"/>
          </a:p>
        </p:txBody>
      </p:sp>
      <p:sp>
        <p:nvSpPr>
          <p:cNvPr id="4" name="Fußzeilenplatzhalter 3">
            <a:extLst>
              <a:ext uri="{FF2B5EF4-FFF2-40B4-BE49-F238E27FC236}">
                <a16:creationId xmlns:a16="http://schemas.microsoft.com/office/drawing/2014/main" id="{48121329-C007-42C0-B1DB-62386729A782}"/>
              </a:ext>
            </a:extLst>
          </p:cNvPr>
          <p:cNvSpPr>
            <a:spLocks noGrp="1"/>
          </p:cNvSpPr>
          <p:nvPr>
            <p:ph type="ftr" sz="quarter" idx="11"/>
          </p:nvPr>
        </p:nvSpPr>
        <p:spPr/>
        <p:txBody>
          <a:bodyPr/>
          <a:lstStyle/>
          <a:p>
            <a:r>
              <a:rPr lang="de-AT"/>
              <a:t>(c) Gatterer2026 Integra</a:t>
            </a:r>
          </a:p>
        </p:txBody>
      </p:sp>
    </p:spTree>
    <p:extLst>
      <p:ext uri="{BB962C8B-B14F-4D97-AF65-F5344CB8AC3E}">
        <p14:creationId xmlns:p14="http://schemas.microsoft.com/office/powerpoint/2010/main" val="99081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22F412-C667-491E-B221-AF98B19B0ACC}"/>
              </a:ext>
            </a:extLst>
          </p:cNvPr>
          <p:cNvSpPr>
            <a:spLocks noGrp="1"/>
          </p:cNvSpPr>
          <p:nvPr>
            <p:ph type="title"/>
          </p:nvPr>
        </p:nvSpPr>
        <p:spPr>
          <a:xfrm>
            <a:off x="905311" y="2766218"/>
            <a:ext cx="10515600" cy="1325563"/>
          </a:xfrm>
        </p:spPr>
        <p:txBody>
          <a:bodyPr>
            <a:normAutofit fontScale="90000"/>
          </a:bodyPr>
          <a:lstStyle/>
          <a:p>
            <a:pPr algn="ctr"/>
            <a:r>
              <a:rPr lang="de-DE" dirty="0"/>
              <a:t>Darum – Leben mit Demenz bis zuletzt!</a:t>
            </a:r>
            <a:br>
              <a:rPr lang="de-DE" dirty="0"/>
            </a:br>
            <a:br>
              <a:rPr lang="de-DE" dirty="0"/>
            </a:br>
            <a:br>
              <a:rPr lang="de-DE" dirty="0"/>
            </a:br>
            <a:br>
              <a:rPr lang="de-DE" dirty="0"/>
            </a:br>
            <a:br>
              <a:rPr lang="de-DE" dirty="0"/>
            </a:br>
            <a:br>
              <a:rPr lang="de-DE" dirty="0"/>
            </a:br>
            <a:r>
              <a:rPr lang="de-DE" dirty="0"/>
              <a:t>Vielen Dank für </a:t>
            </a:r>
            <a:r>
              <a:rPr lang="de-DE"/>
              <a:t>ihre Aufmerksamkeit!</a:t>
            </a:r>
            <a:endParaRPr lang="de-AT" dirty="0"/>
          </a:p>
        </p:txBody>
      </p:sp>
      <p:sp>
        <p:nvSpPr>
          <p:cNvPr id="2" name="Fußzeilenplatzhalter 1">
            <a:extLst>
              <a:ext uri="{FF2B5EF4-FFF2-40B4-BE49-F238E27FC236}">
                <a16:creationId xmlns:a16="http://schemas.microsoft.com/office/drawing/2014/main" id="{161143E6-E34C-47B2-AC83-BABACF9DD018}"/>
              </a:ext>
            </a:extLst>
          </p:cNvPr>
          <p:cNvSpPr>
            <a:spLocks noGrp="1"/>
          </p:cNvSpPr>
          <p:nvPr>
            <p:ph type="ftr" sz="quarter" idx="11"/>
          </p:nvPr>
        </p:nvSpPr>
        <p:spPr/>
        <p:txBody>
          <a:bodyPr/>
          <a:lstStyle/>
          <a:p>
            <a:r>
              <a:rPr lang="de-AT"/>
              <a:t>(c) Gatterer2026 Integra</a:t>
            </a:r>
          </a:p>
        </p:txBody>
      </p:sp>
    </p:spTree>
    <p:extLst>
      <p:ext uri="{BB962C8B-B14F-4D97-AF65-F5344CB8AC3E}">
        <p14:creationId xmlns:p14="http://schemas.microsoft.com/office/powerpoint/2010/main" val="230446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4138F056-EB03-4DA4-A8F3-082CA3CA095C}"/>
              </a:ext>
            </a:extLst>
          </p:cNvPr>
          <p:cNvSpPr>
            <a:spLocks noGrp="1"/>
          </p:cNvSpPr>
          <p:nvPr>
            <p:ph idx="1"/>
          </p:nvPr>
        </p:nvSpPr>
        <p:spPr/>
        <p:txBody>
          <a:bodyPr>
            <a:normAutofit fontScale="70000" lnSpcReduction="20000"/>
          </a:bodyPr>
          <a:lstStyle/>
          <a:p>
            <a:pPr marL="0" indent="0">
              <a:buNone/>
            </a:pPr>
            <a:r>
              <a:rPr lang="de-DE" dirty="0"/>
              <a:t>Univ. Doz. Dr. Gerald Gatterer</a:t>
            </a:r>
          </a:p>
          <a:p>
            <a:pPr marL="0" indent="0">
              <a:buNone/>
            </a:pPr>
            <a:r>
              <a:rPr lang="de-DE" dirty="0"/>
              <a:t>Literatur:</a:t>
            </a:r>
          </a:p>
          <a:p>
            <a:pPr marL="0" indent="0">
              <a:buNone/>
            </a:pPr>
            <a:r>
              <a:rPr lang="de-DE" dirty="0"/>
              <a:t>Gatterer G (2025) Die Psyche des Alterns, das Altern der Psyche. In: </a:t>
            </a:r>
            <a:r>
              <a:rPr lang="de-DE" dirty="0" err="1"/>
              <a:t>Likar</a:t>
            </a:r>
            <a:r>
              <a:rPr lang="de-DE" dirty="0"/>
              <a:t> R et al. (Hrsg.) Lebenskunst Älterwerden. Licht und Schatten des Alterungsprozesses.  Springer</a:t>
            </a:r>
          </a:p>
          <a:p>
            <a:pPr marL="0" indent="0">
              <a:buNone/>
            </a:pPr>
            <a:r>
              <a:rPr lang="de-DE" dirty="0"/>
              <a:t>Jakobsen MF, Gatterer Gerald (2025) Vom Eigenheim ins Pflegeheim? Psyche. Ärzte Exklusiv. Alternsforschung.</a:t>
            </a:r>
          </a:p>
          <a:p>
            <a:pPr marL="0" indent="0">
              <a:buNone/>
            </a:pPr>
            <a:r>
              <a:rPr lang="de-DE" dirty="0"/>
              <a:t>Gatterer G (2023) Kommunikation und Interaktion in der Palliativbetreuung. In: </a:t>
            </a:r>
            <a:r>
              <a:rPr lang="de-DE" dirty="0" err="1"/>
              <a:t>Likar</a:t>
            </a:r>
            <a:r>
              <a:rPr lang="de-DE" dirty="0"/>
              <a:t> et al (Hrsg.) Schmerzbehandlung in der Palliativmedizin. Springer (pp.327-354)</a:t>
            </a:r>
          </a:p>
          <a:p>
            <a:pPr marL="0" indent="0">
              <a:buNone/>
            </a:pPr>
            <a:r>
              <a:rPr lang="de-DE" dirty="0"/>
              <a:t>Gatterer G &amp; Croy A (2020) Leben mit Demenz. Springer Verlag</a:t>
            </a:r>
          </a:p>
          <a:p>
            <a:pPr marL="0" indent="0">
              <a:buNone/>
            </a:pPr>
            <a:r>
              <a:rPr lang="de-DE" dirty="0"/>
              <a:t>Gatterer, G. (2019) Sexuelle Gesundheit und Demenz. In: Gebhard, D., Mir, E. (2019) Gesundheitsförderung und Prävention für Menschen mit Demenz Berlin: Springer</a:t>
            </a:r>
          </a:p>
          <a:p>
            <a:pPr marL="0" indent="0">
              <a:buNone/>
            </a:pPr>
            <a:r>
              <a:rPr lang="de-DE" dirty="0"/>
              <a:t>Gatterer, G. (2016) „Mensch bleiben bis zuletzt – Herausforderungen in der Begegnung mit sterbenden Menschen“ (</a:t>
            </a:r>
            <a:r>
              <a:rPr lang="de-DE" dirty="0" err="1"/>
              <a:t>Humer</a:t>
            </a:r>
            <a:r>
              <a:rPr lang="de-DE" dirty="0"/>
              <a:t>, B. </a:t>
            </a:r>
            <a:r>
              <a:rPr lang="de-DE" dirty="0" err="1"/>
              <a:t>Hg</a:t>
            </a:r>
            <a:r>
              <a:rPr lang="de-DE" dirty="0"/>
              <a:t>, 2016) Bd. 32</a:t>
            </a:r>
          </a:p>
          <a:p>
            <a:pPr marL="0" indent="0">
              <a:buNone/>
            </a:pPr>
            <a:r>
              <a:rPr lang="de-DE" dirty="0"/>
              <a:t>Gatterer G (Hrsg. 2007) Multiprofessionelle Altenbetreuung. Springer</a:t>
            </a:r>
            <a:endParaRPr lang="de-AT" dirty="0"/>
          </a:p>
        </p:txBody>
      </p:sp>
      <p:sp>
        <p:nvSpPr>
          <p:cNvPr id="5" name="Fußzeilenplatzhalter 4">
            <a:extLst>
              <a:ext uri="{FF2B5EF4-FFF2-40B4-BE49-F238E27FC236}">
                <a16:creationId xmlns:a16="http://schemas.microsoft.com/office/drawing/2014/main" id="{C681D0B9-59A4-4B84-83BC-380B2BC7F708}"/>
              </a:ext>
            </a:extLst>
          </p:cNvPr>
          <p:cNvSpPr>
            <a:spLocks noGrp="1"/>
          </p:cNvSpPr>
          <p:nvPr>
            <p:ph type="ftr" sz="quarter" idx="11"/>
          </p:nvPr>
        </p:nvSpPr>
        <p:spPr/>
        <p:txBody>
          <a:bodyPr/>
          <a:lstStyle/>
          <a:p>
            <a:r>
              <a:rPr lang="de-AT"/>
              <a:t>(c) Gatterer2026 Integra</a:t>
            </a:r>
          </a:p>
        </p:txBody>
      </p:sp>
    </p:spTree>
    <p:extLst>
      <p:ext uri="{BB962C8B-B14F-4D97-AF65-F5344CB8AC3E}">
        <p14:creationId xmlns:p14="http://schemas.microsoft.com/office/powerpoint/2010/main" val="410856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DD7D6-29EC-4E47-AB6A-6B57D82B9789}"/>
              </a:ext>
            </a:extLst>
          </p:cNvPr>
          <p:cNvSpPr>
            <a:spLocks noGrp="1"/>
          </p:cNvSpPr>
          <p:nvPr>
            <p:ph type="title"/>
          </p:nvPr>
        </p:nvSpPr>
        <p:spPr/>
        <p:txBody>
          <a:bodyPr/>
          <a:lstStyle/>
          <a:p>
            <a:r>
              <a:rPr lang="de-DE" dirty="0"/>
              <a:t>Definition Palliative Care</a:t>
            </a:r>
            <a:endParaRPr lang="de-AT" dirty="0"/>
          </a:p>
        </p:txBody>
      </p:sp>
      <p:sp>
        <p:nvSpPr>
          <p:cNvPr id="3" name="Inhaltsplatzhalter 2">
            <a:extLst>
              <a:ext uri="{FF2B5EF4-FFF2-40B4-BE49-F238E27FC236}">
                <a16:creationId xmlns:a16="http://schemas.microsoft.com/office/drawing/2014/main" id="{8824D9B1-A37F-42FB-A617-216B722EC7C8}"/>
              </a:ext>
            </a:extLst>
          </p:cNvPr>
          <p:cNvSpPr>
            <a:spLocks noGrp="1"/>
          </p:cNvSpPr>
          <p:nvPr>
            <p:ph idx="1"/>
          </p:nvPr>
        </p:nvSpPr>
        <p:spPr/>
        <p:txBody>
          <a:bodyPr>
            <a:normAutofit/>
          </a:bodyPr>
          <a:lstStyle/>
          <a:p>
            <a:pPr marL="0" indent="0">
              <a:buNone/>
            </a:pPr>
            <a:r>
              <a:rPr lang="de-DE" dirty="0"/>
              <a:t>Palliativmedizin ist eine spezialisierte medizinische Versorgung für Menschen, die mit einer schweren Krankheit leben. Sie konzentriert sich auf die Linderung der Symptome und des Stresses der Krankheit mit dem Ziel, die Lebensqualität sowohl für den </a:t>
            </a:r>
            <a:r>
              <a:rPr lang="de-DE" dirty="0" err="1"/>
              <a:t>Patient:innen</a:t>
            </a:r>
            <a:r>
              <a:rPr lang="de-DE" dirty="0"/>
              <a:t> als auch für die Familie zu verbessern. Palliativpflege kann zusammen mit einer Behandlung zur Heilung der schweren Krankheit durchgeführt werden. Nach Angaben der Weltgesundheitsorganisation ist Palliativmedizin ein Ansatz, der die Lebensqualität von </a:t>
            </a:r>
            <a:r>
              <a:rPr lang="de-DE" dirty="0" err="1"/>
              <a:t>Patient:innen</a:t>
            </a:r>
            <a:r>
              <a:rPr lang="de-DE" dirty="0"/>
              <a:t> und ihren Familien verbessert, die mit den Problemen einer lebensbedrohlichen Krankheit konfrontiert sind.</a:t>
            </a:r>
          </a:p>
          <a:p>
            <a:pPr marL="0" indent="0">
              <a:buNone/>
            </a:pPr>
            <a:r>
              <a:rPr lang="de-AT" sz="2000" dirty="0">
                <a:hlinkClick r:id="rId2"/>
              </a:rPr>
              <a:t>https://cks.nice.org.uk/topics/palliative-care-general-issues/background-information/definition/</a:t>
            </a:r>
            <a:r>
              <a:rPr lang="de-AT" sz="2000" dirty="0"/>
              <a:t> </a:t>
            </a:r>
          </a:p>
        </p:txBody>
      </p:sp>
      <p:sp>
        <p:nvSpPr>
          <p:cNvPr id="4" name="Fußzeilenplatzhalter 3">
            <a:extLst>
              <a:ext uri="{FF2B5EF4-FFF2-40B4-BE49-F238E27FC236}">
                <a16:creationId xmlns:a16="http://schemas.microsoft.com/office/drawing/2014/main" id="{C2E16AAF-4E8A-40F4-A015-AA9731C06BE3}"/>
              </a:ext>
            </a:extLst>
          </p:cNvPr>
          <p:cNvSpPr>
            <a:spLocks noGrp="1"/>
          </p:cNvSpPr>
          <p:nvPr>
            <p:ph type="ftr" sz="quarter" idx="11"/>
          </p:nvPr>
        </p:nvSpPr>
        <p:spPr/>
        <p:txBody>
          <a:bodyPr/>
          <a:lstStyle/>
          <a:p>
            <a:r>
              <a:rPr lang="de-AT"/>
              <a:t>(c) Gatterer2026 Integra</a:t>
            </a:r>
          </a:p>
        </p:txBody>
      </p:sp>
    </p:spTree>
    <p:extLst>
      <p:ext uri="{BB962C8B-B14F-4D97-AF65-F5344CB8AC3E}">
        <p14:creationId xmlns:p14="http://schemas.microsoft.com/office/powerpoint/2010/main" val="151549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616EE6-A138-4BD9-9BCA-54CF6F5D7346}"/>
              </a:ext>
            </a:extLst>
          </p:cNvPr>
          <p:cNvSpPr>
            <a:spLocks noGrp="1"/>
          </p:cNvSpPr>
          <p:nvPr>
            <p:ph type="title"/>
          </p:nvPr>
        </p:nvSpPr>
        <p:spPr/>
        <p:txBody>
          <a:bodyPr/>
          <a:lstStyle/>
          <a:p>
            <a:r>
              <a:rPr lang="de-DE" dirty="0"/>
              <a:t>Inhalte</a:t>
            </a:r>
            <a:endParaRPr lang="de-AT" dirty="0"/>
          </a:p>
        </p:txBody>
      </p:sp>
      <p:sp>
        <p:nvSpPr>
          <p:cNvPr id="3" name="Inhaltsplatzhalter 2">
            <a:extLst>
              <a:ext uri="{FF2B5EF4-FFF2-40B4-BE49-F238E27FC236}">
                <a16:creationId xmlns:a16="http://schemas.microsoft.com/office/drawing/2014/main" id="{207F7308-38DE-4044-B493-C68CF69627A3}"/>
              </a:ext>
            </a:extLst>
          </p:cNvPr>
          <p:cNvSpPr>
            <a:spLocks noGrp="1"/>
          </p:cNvSpPr>
          <p:nvPr>
            <p:ph idx="1"/>
          </p:nvPr>
        </p:nvSpPr>
        <p:spPr/>
        <p:txBody>
          <a:bodyPr/>
          <a:lstStyle/>
          <a:p>
            <a:r>
              <a:rPr lang="de-DE" dirty="0"/>
              <a:t>Linderung von Schmerzen und anderen belastenden Symptomen</a:t>
            </a:r>
          </a:p>
          <a:p>
            <a:r>
              <a:rPr lang="de-DE" dirty="0"/>
              <a:t>bejaht das Leben und betrachtet das Sterben als einen normalen Prozess</a:t>
            </a:r>
          </a:p>
          <a:p>
            <a:r>
              <a:rPr lang="de-DE" dirty="0"/>
              <a:t>beabsichtigt nicht, den Tod zu beschleunigen oder hinauszuzögern</a:t>
            </a:r>
          </a:p>
          <a:p>
            <a:r>
              <a:rPr lang="de-DE" dirty="0"/>
              <a:t>integriert die psychologischen und spirituellen Aspekte der Patientenversorgung</a:t>
            </a:r>
          </a:p>
          <a:p>
            <a:r>
              <a:rPr lang="de-DE" dirty="0"/>
              <a:t>bietet ein Unterstützungssystem, um Patienten zu helfen, bis zum Tod so aktiv wie möglich zu leben</a:t>
            </a:r>
            <a:endParaRPr lang="de-AT" dirty="0"/>
          </a:p>
        </p:txBody>
      </p:sp>
      <p:sp>
        <p:nvSpPr>
          <p:cNvPr id="4" name="Fußzeilenplatzhalter 3">
            <a:extLst>
              <a:ext uri="{FF2B5EF4-FFF2-40B4-BE49-F238E27FC236}">
                <a16:creationId xmlns:a16="http://schemas.microsoft.com/office/drawing/2014/main" id="{27C918AE-5D56-48F5-9D62-D58BB0233C89}"/>
              </a:ext>
            </a:extLst>
          </p:cNvPr>
          <p:cNvSpPr>
            <a:spLocks noGrp="1"/>
          </p:cNvSpPr>
          <p:nvPr>
            <p:ph type="ftr" sz="quarter" idx="11"/>
          </p:nvPr>
        </p:nvSpPr>
        <p:spPr/>
        <p:txBody>
          <a:bodyPr/>
          <a:lstStyle/>
          <a:p>
            <a:r>
              <a:rPr lang="de-AT"/>
              <a:t>(c) Gatterer2026 Integra</a:t>
            </a:r>
          </a:p>
        </p:txBody>
      </p:sp>
    </p:spTree>
    <p:extLst>
      <p:ext uri="{BB962C8B-B14F-4D97-AF65-F5344CB8AC3E}">
        <p14:creationId xmlns:p14="http://schemas.microsoft.com/office/powerpoint/2010/main" val="3207117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E9357-356C-4415-BC4A-9A600D80370A}"/>
              </a:ext>
            </a:extLst>
          </p:cNvPr>
          <p:cNvSpPr>
            <a:spLocks noGrp="1"/>
          </p:cNvSpPr>
          <p:nvPr>
            <p:ph type="title"/>
          </p:nvPr>
        </p:nvSpPr>
        <p:spPr/>
        <p:txBody>
          <a:bodyPr/>
          <a:lstStyle/>
          <a:p>
            <a:r>
              <a:rPr lang="de-DE" dirty="0"/>
              <a:t>Inhalte</a:t>
            </a:r>
            <a:endParaRPr lang="de-AT" dirty="0"/>
          </a:p>
        </p:txBody>
      </p:sp>
      <p:sp>
        <p:nvSpPr>
          <p:cNvPr id="3" name="Inhaltsplatzhalter 2">
            <a:extLst>
              <a:ext uri="{FF2B5EF4-FFF2-40B4-BE49-F238E27FC236}">
                <a16:creationId xmlns:a16="http://schemas.microsoft.com/office/drawing/2014/main" id="{52E90F6B-34CD-4C49-B35B-DCD2F1EA7100}"/>
              </a:ext>
            </a:extLst>
          </p:cNvPr>
          <p:cNvSpPr>
            <a:spLocks noGrp="1"/>
          </p:cNvSpPr>
          <p:nvPr>
            <p:ph idx="1"/>
          </p:nvPr>
        </p:nvSpPr>
        <p:spPr>
          <a:xfrm>
            <a:off x="838200" y="1825625"/>
            <a:ext cx="10515600" cy="4667250"/>
          </a:xfrm>
        </p:spPr>
        <p:txBody>
          <a:bodyPr>
            <a:normAutofit fontScale="92500"/>
          </a:bodyPr>
          <a:lstStyle/>
          <a:p>
            <a:r>
              <a:rPr lang="de-DE" dirty="0"/>
              <a:t>bietet ein Unterstützungssystem, um der Familie zu helfen, mit der Krankheit der </a:t>
            </a:r>
            <a:r>
              <a:rPr lang="de-DE" dirty="0" err="1"/>
              <a:t>Patient:innen</a:t>
            </a:r>
            <a:r>
              <a:rPr lang="de-DE" dirty="0"/>
              <a:t> und dem eigenen Trauerfall fertig zu werden</a:t>
            </a:r>
          </a:p>
          <a:p>
            <a:r>
              <a:rPr lang="de-DE" dirty="0"/>
              <a:t>verwendet einen Teamansatz, um auf die Bedürfnisse der </a:t>
            </a:r>
            <a:r>
              <a:rPr lang="de-DE" dirty="0" err="1"/>
              <a:t>Patient:innen</a:t>
            </a:r>
            <a:r>
              <a:rPr lang="de-DE" dirty="0"/>
              <a:t> und ihrer Familien einzugehen, einschließlich Trauerbegleitung, falls angezeigt</a:t>
            </a:r>
          </a:p>
          <a:p>
            <a:r>
              <a:rPr lang="de-DE" dirty="0"/>
              <a:t>steigert die Lebensqualität und kann auch den Krankheitsverlauf positiv beeinflussen</a:t>
            </a:r>
          </a:p>
          <a:p>
            <a:r>
              <a:rPr lang="de-DE" dirty="0"/>
              <a:t>ist früh im Krankheitsverlauf in Verbindung mit anderen lebensverlängernden Therapien wie Chemotherapie oder Strahlentherapie anwendbar und umfasst die Untersuchungen, die erforderlich sind, um belastende klinische Komplikationen besser zu verstehen und zu behandeln</a:t>
            </a:r>
            <a:endParaRPr lang="de-AT" dirty="0"/>
          </a:p>
        </p:txBody>
      </p:sp>
      <p:sp>
        <p:nvSpPr>
          <p:cNvPr id="4" name="Fußzeilenplatzhalter 3">
            <a:extLst>
              <a:ext uri="{FF2B5EF4-FFF2-40B4-BE49-F238E27FC236}">
                <a16:creationId xmlns:a16="http://schemas.microsoft.com/office/drawing/2014/main" id="{FC584BBC-01F7-41E5-8E6A-D588075FC5B5}"/>
              </a:ext>
            </a:extLst>
          </p:cNvPr>
          <p:cNvSpPr>
            <a:spLocks noGrp="1"/>
          </p:cNvSpPr>
          <p:nvPr>
            <p:ph type="ftr" sz="quarter" idx="11"/>
          </p:nvPr>
        </p:nvSpPr>
        <p:spPr/>
        <p:txBody>
          <a:bodyPr/>
          <a:lstStyle/>
          <a:p>
            <a:r>
              <a:rPr lang="de-AT"/>
              <a:t>(c) Gatterer2026 Integra</a:t>
            </a:r>
          </a:p>
        </p:txBody>
      </p:sp>
    </p:spTree>
    <p:extLst>
      <p:ext uri="{BB962C8B-B14F-4D97-AF65-F5344CB8AC3E}">
        <p14:creationId xmlns:p14="http://schemas.microsoft.com/office/powerpoint/2010/main" val="208293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CD210-F8CB-41D6-9EF5-F3F8BB6AE08B}"/>
              </a:ext>
            </a:extLst>
          </p:cNvPr>
          <p:cNvSpPr>
            <a:spLocks noGrp="1"/>
          </p:cNvSpPr>
          <p:nvPr>
            <p:ph type="title"/>
          </p:nvPr>
        </p:nvSpPr>
        <p:spPr/>
        <p:txBody>
          <a:bodyPr/>
          <a:lstStyle/>
          <a:p>
            <a:r>
              <a:rPr lang="de-DE" dirty="0"/>
              <a:t>Hauptsächliche Krankheitsbilder</a:t>
            </a:r>
            <a:endParaRPr lang="de-AT" dirty="0"/>
          </a:p>
        </p:txBody>
      </p:sp>
      <p:sp>
        <p:nvSpPr>
          <p:cNvPr id="3" name="Inhaltsplatzhalter 2">
            <a:extLst>
              <a:ext uri="{FF2B5EF4-FFF2-40B4-BE49-F238E27FC236}">
                <a16:creationId xmlns:a16="http://schemas.microsoft.com/office/drawing/2014/main" id="{906E7418-0457-4B9C-91E2-3B1248D3A092}"/>
              </a:ext>
            </a:extLst>
          </p:cNvPr>
          <p:cNvSpPr>
            <a:spLocks noGrp="1"/>
          </p:cNvSpPr>
          <p:nvPr>
            <p:ph idx="1"/>
          </p:nvPr>
        </p:nvSpPr>
        <p:spPr>
          <a:xfrm>
            <a:off x="838200" y="1825625"/>
            <a:ext cx="10515600" cy="4667250"/>
          </a:xfrm>
        </p:spPr>
        <p:txBody>
          <a:bodyPr/>
          <a:lstStyle/>
          <a:p>
            <a:r>
              <a:rPr lang="de-DE" sz="3200" dirty="0"/>
              <a:t>Global: Lebensgefährliche  unheilbare Erkrankungen</a:t>
            </a:r>
          </a:p>
          <a:p>
            <a:r>
              <a:rPr lang="de-DE" sz="3200" dirty="0"/>
              <a:t>Spezifisch: </a:t>
            </a:r>
          </a:p>
          <a:p>
            <a:pPr lvl="1"/>
            <a:r>
              <a:rPr lang="de-DE" sz="3200" dirty="0"/>
              <a:t>Krebserkrankungen</a:t>
            </a:r>
          </a:p>
          <a:p>
            <a:pPr lvl="1"/>
            <a:r>
              <a:rPr lang="de-DE" sz="3200" dirty="0"/>
              <a:t>Lungenerkrankungen</a:t>
            </a:r>
          </a:p>
          <a:p>
            <a:pPr lvl="1"/>
            <a:r>
              <a:rPr lang="de-DE" sz="3200" dirty="0"/>
              <a:t>Sonstige schwere körperliche Erkrankungen</a:t>
            </a:r>
          </a:p>
          <a:p>
            <a:pPr lvl="1"/>
            <a:endParaRPr lang="de-DE" sz="3200" dirty="0"/>
          </a:p>
          <a:p>
            <a:pPr lvl="1"/>
            <a:r>
              <a:rPr lang="de-DE" sz="3200" dirty="0"/>
              <a:t>Demenz noch nicht richtig als Krankheit im Rahmen der palliative Care integriert.</a:t>
            </a:r>
          </a:p>
          <a:p>
            <a:endParaRPr lang="de-AT" dirty="0"/>
          </a:p>
        </p:txBody>
      </p:sp>
      <p:sp>
        <p:nvSpPr>
          <p:cNvPr id="4" name="Fußzeilenplatzhalter 3">
            <a:extLst>
              <a:ext uri="{FF2B5EF4-FFF2-40B4-BE49-F238E27FC236}">
                <a16:creationId xmlns:a16="http://schemas.microsoft.com/office/drawing/2014/main" id="{F693C10A-6B3A-49DF-B1F5-51D97F558E7B}"/>
              </a:ext>
            </a:extLst>
          </p:cNvPr>
          <p:cNvSpPr>
            <a:spLocks noGrp="1"/>
          </p:cNvSpPr>
          <p:nvPr>
            <p:ph type="ftr" sz="quarter" idx="11"/>
          </p:nvPr>
        </p:nvSpPr>
        <p:spPr/>
        <p:txBody>
          <a:bodyPr/>
          <a:lstStyle/>
          <a:p>
            <a:r>
              <a:rPr lang="de-AT"/>
              <a:t>(c) Gatterer2026 Integra</a:t>
            </a:r>
          </a:p>
        </p:txBody>
      </p:sp>
    </p:spTree>
    <p:extLst>
      <p:ext uri="{BB962C8B-B14F-4D97-AF65-F5344CB8AC3E}">
        <p14:creationId xmlns:p14="http://schemas.microsoft.com/office/powerpoint/2010/main" val="93068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44D261-6591-4ACC-9438-31A3EC85FAE8}"/>
              </a:ext>
            </a:extLst>
          </p:cNvPr>
          <p:cNvSpPr>
            <a:spLocks noGrp="1"/>
          </p:cNvSpPr>
          <p:nvPr>
            <p:ph type="title"/>
          </p:nvPr>
        </p:nvSpPr>
        <p:spPr/>
        <p:txBody>
          <a:bodyPr/>
          <a:lstStyle/>
          <a:p>
            <a:r>
              <a:rPr lang="de-DE" dirty="0"/>
              <a:t>Erfüllt ein Mensch mit Demenz die Kriterien für palliative Care?</a:t>
            </a:r>
            <a:endParaRPr lang="de-AT" dirty="0"/>
          </a:p>
        </p:txBody>
      </p:sp>
      <p:sp>
        <p:nvSpPr>
          <p:cNvPr id="3" name="Inhaltsplatzhalter 2">
            <a:extLst>
              <a:ext uri="{FF2B5EF4-FFF2-40B4-BE49-F238E27FC236}">
                <a16:creationId xmlns:a16="http://schemas.microsoft.com/office/drawing/2014/main" id="{E354E3A9-1B37-4C66-9B48-F88896549C92}"/>
              </a:ext>
            </a:extLst>
          </p:cNvPr>
          <p:cNvSpPr>
            <a:spLocks noGrp="1"/>
          </p:cNvSpPr>
          <p:nvPr>
            <p:ph idx="1"/>
          </p:nvPr>
        </p:nvSpPr>
        <p:spPr/>
        <p:txBody>
          <a:bodyPr/>
          <a:lstStyle/>
          <a:p>
            <a:r>
              <a:rPr lang="de-DE" dirty="0"/>
              <a:t>Ursache: Hirnorganische Erkrankung</a:t>
            </a:r>
          </a:p>
          <a:p>
            <a:r>
              <a:rPr lang="de-DE" dirty="0"/>
              <a:t>Chronische Erkrankung. Derzeit nicht heilbar.</a:t>
            </a:r>
          </a:p>
          <a:p>
            <a:r>
              <a:rPr lang="de-DE" dirty="0"/>
              <a:t>Massive Belastungen für die Betroffenen und deren An- und Zugehörige</a:t>
            </a:r>
          </a:p>
          <a:p>
            <a:r>
              <a:rPr lang="de-DE" dirty="0"/>
              <a:t>Bei schwerer Demenz multifaktorielle und professionelle Therapie und Betreuung notwendig</a:t>
            </a:r>
          </a:p>
          <a:p>
            <a:r>
              <a:rPr lang="de-DE" dirty="0"/>
              <a:t>Schwiege Betreuungssituation für die ambulante und stationäre Betreuung</a:t>
            </a:r>
          </a:p>
          <a:p>
            <a:r>
              <a:rPr lang="de-DE" dirty="0"/>
              <a:t>Geschultes Personal notwendig</a:t>
            </a:r>
            <a:endParaRPr lang="de-AT" dirty="0"/>
          </a:p>
        </p:txBody>
      </p:sp>
      <p:sp>
        <p:nvSpPr>
          <p:cNvPr id="4" name="Fußzeilenplatzhalter 3">
            <a:extLst>
              <a:ext uri="{FF2B5EF4-FFF2-40B4-BE49-F238E27FC236}">
                <a16:creationId xmlns:a16="http://schemas.microsoft.com/office/drawing/2014/main" id="{11398295-8DA0-4BE1-A8B0-2C32BF52D121}"/>
              </a:ext>
            </a:extLst>
          </p:cNvPr>
          <p:cNvSpPr>
            <a:spLocks noGrp="1"/>
          </p:cNvSpPr>
          <p:nvPr>
            <p:ph type="ftr" sz="quarter" idx="11"/>
          </p:nvPr>
        </p:nvSpPr>
        <p:spPr/>
        <p:txBody>
          <a:bodyPr/>
          <a:lstStyle/>
          <a:p>
            <a:r>
              <a:rPr lang="de-AT"/>
              <a:t>(c) Gatterer2026 Integra</a:t>
            </a:r>
          </a:p>
        </p:txBody>
      </p:sp>
    </p:spTree>
    <p:extLst>
      <p:ext uri="{BB962C8B-B14F-4D97-AF65-F5344CB8AC3E}">
        <p14:creationId xmlns:p14="http://schemas.microsoft.com/office/powerpoint/2010/main" val="93203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B5C33-8DF1-46C1-BFF5-FCE63F705FC9}"/>
              </a:ext>
            </a:extLst>
          </p:cNvPr>
          <p:cNvSpPr>
            <a:spLocks noGrp="1"/>
          </p:cNvSpPr>
          <p:nvPr>
            <p:ph type="title"/>
          </p:nvPr>
        </p:nvSpPr>
        <p:spPr/>
        <p:txBody>
          <a:bodyPr/>
          <a:lstStyle/>
          <a:p>
            <a:r>
              <a:rPr lang="de-DE" dirty="0"/>
              <a:t>Palliative Care und Demenz</a:t>
            </a:r>
            <a:endParaRPr lang="de-AT" dirty="0"/>
          </a:p>
        </p:txBody>
      </p:sp>
      <p:sp>
        <p:nvSpPr>
          <p:cNvPr id="3" name="Inhaltsplatzhalter 2">
            <a:extLst>
              <a:ext uri="{FF2B5EF4-FFF2-40B4-BE49-F238E27FC236}">
                <a16:creationId xmlns:a16="http://schemas.microsoft.com/office/drawing/2014/main" id="{931F0843-59DE-4477-9A5A-9EE991AC9F90}"/>
              </a:ext>
            </a:extLst>
          </p:cNvPr>
          <p:cNvSpPr>
            <a:spLocks noGrp="1"/>
          </p:cNvSpPr>
          <p:nvPr>
            <p:ph idx="1"/>
          </p:nvPr>
        </p:nvSpPr>
        <p:spPr/>
        <p:txBody>
          <a:bodyPr>
            <a:normAutofit fontScale="92500" lnSpcReduction="20000"/>
          </a:bodyPr>
          <a:lstStyle/>
          <a:p>
            <a:r>
              <a:rPr lang="de-DE" dirty="0"/>
              <a:t>Spezifische Situation von Menschen mit Demenz</a:t>
            </a:r>
          </a:p>
          <a:p>
            <a:pPr lvl="1"/>
            <a:r>
              <a:rPr lang="de-DE" dirty="0"/>
              <a:t>Diagnosestellung; Krankheitsverarbeitung</a:t>
            </a:r>
          </a:p>
          <a:p>
            <a:pPr lvl="1"/>
            <a:r>
              <a:rPr lang="de-DE" dirty="0"/>
              <a:t>Bedürfnisse von Menschen mit Demenz</a:t>
            </a:r>
          </a:p>
          <a:p>
            <a:pPr lvl="1"/>
            <a:r>
              <a:rPr lang="de-DE" dirty="0"/>
              <a:t>Begleitung der Erkrankten im Verlauf der Demenz</a:t>
            </a:r>
          </a:p>
          <a:p>
            <a:pPr lvl="1"/>
            <a:r>
              <a:rPr lang="de-DE" dirty="0"/>
              <a:t>Begleitung von Menschen mit schwerer Demenz</a:t>
            </a:r>
          </a:p>
          <a:p>
            <a:pPr lvl="1"/>
            <a:r>
              <a:rPr lang="de-DE" dirty="0"/>
              <a:t>Schmerztherapie bei schwerer Demenz</a:t>
            </a:r>
          </a:p>
          <a:p>
            <a:pPr lvl="1"/>
            <a:r>
              <a:rPr lang="de-DE" dirty="0"/>
              <a:t>Schmerzerfassung (z.B. BESD; P</a:t>
            </a:r>
            <a:r>
              <a:rPr lang="en-US" dirty="0" err="1"/>
              <a:t>ain</a:t>
            </a:r>
            <a:r>
              <a:rPr lang="en-US" dirty="0"/>
              <a:t> Assessment in Advanced Dementia (PAINAD) Scale Warden, Hurley, </a:t>
            </a:r>
            <a:r>
              <a:rPr lang="en-US" dirty="0" err="1"/>
              <a:t>Volicer</a:t>
            </a:r>
            <a:r>
              <a:rPr lang="en-US" dirty="0"/>
              <a:t> et al. 2003</a:t>
            </a:r>
            <a:r>
              <a:rPr lang="de-DE" dirty="0"/>
              <a:t>) </a:t>
            </a:r>
          </a:p>
          <a:p>
            <a:r>
              <a:rPr lang="de-DE" dirty="0"/>
              <a:t>Begleitung und Betreuung der Angehörigen</a:t>
            </a:r>
          </a:p>
          <a:p>
            <a:pPr lvl="1"/>
            <a:r>
              <a:rPr lang="de-DE" dirty="0"/>
              <a:t>Rolle des Menschen mit Demenz</a:t>
            </a:r>
          </a:p>
          <a:p>
            <a:pPr lvl="1"/>
            <a:r>
              <a:rPr lang="de-DE" dirty="0"/>
              <a:t>Rolle der Angehörigen</a:t>
            </a:r>
          </a:p>
          <a:p>
            <a:pPr lvl="1"/>
            <a:r>
              <a:rPr lang="de-DE" dirty="0"/>
              <a:t>Beziehungsgestaltung und Kommunikation</a:t>
            </a:r>
          </a:p>
          <a:p>
            <a:pPr lvl="1"/>
            <a:r>
              <a:rPr lang="de-DE" dirty="0"/>
              <a:t>Abschiednehmen</a:t>
            </a:r>
          </a:p>
          <a:p>
            <a:pPr marL="457200" lvl="1" indent="0">
              <a:buNone/>
            </a:pPr>
            <a:endParaRPr lang="de-AT" dirty="0"/>
          </a:p>
        </p:txBody>
      </p:sp>
      <p:sp>
        <p:nvSpPr>
          <p:cNvPr id="4" name="Rechteck 3">
            <a:extLst>
              <a:ext uri="{FF2B5EF4-FFF2-40B4-BE49-F238E27FC236}">
                <a16:creationId xmlns:a16="http://schemas.microsoft.com/office/drawing/2014/main" id="{AF26CA72-1A4C-4618-B7A1-23373426FCAF}"/>
              </a:ext>
            </a:extLst>
          </p:cNvPr>
          <p:cNvSpPr/>
          <p:nvPr/>
        </p:nvSpPr>
        <p:spPr>
          <a:xfrm>
            <a:off x="838200" y="6398595"/>
            <a:ext cx="5824223" cy="369332"/>
          </a:xfrm>
          <a:prstGeom prst="rect">
            <a:avLst/>
          </a:prstGeom>
        </p:spPr>
        <p:txBody>
          <a:bodyPr wrap="none">
            <a:spAutoFit/>
          </a:bodyPr>
          <a:lstStyle/>
          <a:p>
            <a:r>
              <a:rPr lang="de-AT" dirty="0"/>
              <a:t>https://www.jedermann-gruppe.de/palliativpflege-demenz/</a:t>
            </a:r>
          </a:p>
        </p:txBody>
      </p:sp>
      <p:sp>
        <p:nvSpPr>
          <p:cNvPr id="5" name="Textfeld 4">
            <a:extLst>
              <a:ext uri="{FF2B5EF4-FFF2-40B4-BE49-F238E27FC236}">
                <a16:creationId xmlns:a16="http://schemas.microsoft.com/office/drawing/2014/main" id="{7B94AF77-48F7-49A8-BD36-6D94A1BE61D0}"/>
              </a:ext>
            </a:extLst>
          </p:cNvPr>
          <p:cNvSpPr txBox="1"/>
          <p:nvPr/>
        </p:nvSpPr>
        <p:spPr>
          <a:xfrm>
            <a:off x="7726261" y="6398595"/>
            <a:ext cx="4141070" cy="369332"/>
          </a:xfrm>
          <a:prstGeom prst="rect">
            <a:avLst/>
          </a:prstGeom>
          <a:noFill/>
        </p:spPr>
        <p:txBody>
          <a:bodyPr wrap="none" rtlCol="0">
            <a:spAutoFit/>
          </a:bodyPr>
          <a:lstStyle/>
          <a:p>
            <a:r>
              <a:rPr lang="de-DE" dirty="0"/>
              <a:t>Gatterer &amp; Croy (2020) Leben mit Demenz</a:t>
            </a:r>
            <a:endParaRPr lang="de-AT" dirty="0"/>
          </a:p>
        </p:txBody>
      </p:sp>
      <p:sp>
        <p:nvSpPr>
          <p:cNvPr id="6" name="Fußzeilenplatzhalter 5">
            <a:extLst>
              <a:ext uri="{FF2B5EF4-FFF2-40B4-BE49-F238E27FC236}">
                <a16:creationId xmlns:a16="http://schemas.microsoft.com/office/drawing/2014/main" id="{174370DF-140C-4593-8C0F-0DE0C10B7399}"/>
              </a:ext>
            </a:extLst>
          </p:cNvPr>
          <p:cNvSpPr>
            <a:spLocks noGrp="1"/>
          </p:cNvSpPr>
          <p:nvPr>
            <p:ph type="ftr" sz="quarter" idx="11"/>
          </p:nvPr>
        </p:nvSpPr>
        <p:spPr/>
        <p:txBody>
          <a:bodyPr/>
          <a:lstStyle/>
          <a:p>
            <a:r>
              <a:rPr lang="de-AT"/>
              <a:t>(c) Gatterer2026 Integra</a:t>
            </a:r>
          </a:p>
        </p:txBody>
      </p:sp>
    </p:spTree>
    <p:extLst>
      <p:ext uri="{BB962C8B-B14F-4D97-AF65-F5344CB8AC3E}">
        <p14:creationId xmlns:p14="http://schemas.microsoft.com/office/powerpoint/2010/main" val="2131538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8F172-02F5-4C09-A915-AA9DCDF4C87E}"/>
              </a:ext>
            </a:extLst>
          </p:cNvPr>
          <p:cNvSpPr>
            <a:spLocks noGrp="1"/>
          </p:cNvSpPr>
          <p:nvPr>
            <p:ph type="title"/>
          </p:nvPr>
        </p:nvSpPr>
        <p:spPr/>
        <p:txBody>
          <a:bodyPr/>
          <a:lstStyle/>
          <a:p>
            <a:r>
              <a:rPr lang="de-DE" dirty="0"/>
              <a:t>Palliative Care und Demenz</a:t>
            </a:r>
            <a:endParaRPr lang="de-AT" dirty="0"/>
          </a:p>
        </p:txBody>
      </p:sp>
      <p:sp>
        <p:nvSpPr>
          <p:cNvPr id="3" name="Inhaltsplatzhalter 2">
            <a:extLst>
              <a:ext uri="{FF2B5EF4-FFF2-40B4-BE49-F238E27FC236}">
                <a16:creationId xmlns:a16="http://schemas.microsoft.com/office/drawing/2014/main" id="{5261F419-E846-4D0A-B010-C58CFCD40C9C}"/>
              </a:ext>
            </a:extLst>
          </p:cNvPr>
          <p:cNvSpPr>
            <a:spLocks noGrp="1"/>
          </p:cNvSpPr>
          <p:nvPr>
            <p:ph idx="1"/>
          </p:nvPr>
        </p:nvSpPr>
        <p:spPr/>
        <p:txBody>
          <a:bodyPr>
            <a:normAutofit fontScale="92500" lnSpcReduction="20000"/>
          </a:bodyPr>
          <a:lstStyle/>
          <a:p>
            <a:r>
              <a:rPr lang="de-DE" dirty="0"/>
              <a:t>Rechtliche Rahmenbedingungen</a:t>
            </a:r>
          </a:p>
          <a:p>
            <a:pPr lvl="1"/>
            <a:r>
              <a:rPr lang="de-DE" dirty="0" err="1"/>
              <a:t>Patient:innenverfügung</a:t>
            </a:r>
            <a:endParaRPr lang="de-DE" dirty="0"/>
          </a:p>
          <a:p>
            <a:pPr lvl="1"/>
            <a:r>
              <a:rPr lang="de-DE" dirty="0"/>
              <a:t>Erwachsenenvertretung</a:t>
            </a:r>
          </a:p>
          <a:p>
            <a:pPr lvl="1"/>
            <a:r>
              <a:rPr lang="de-DE" dirty="0"/>
              <a:t>Sterbeverfügung</a:t>
            </a:r>
          </a:p>
          <a:p>
            <a:pPr lvl="1"/>
            <a:r>
              <a:rPr lang="de-DE" dirty="0"/>
              <a:t>Gewaltschutzgesetz</a:t>
            </a:r>
          </a:p>
          <a:p>
            <a:pPr lvl="1"/>
            <a:r>
              <a:rPr lang="de-DE" dirty="0"/>
              <a:t>Unterbringungsgesetz</a:t>
            </a:r>
          </a:p>
          <a:p>
            <a:pPr lvl="1"/>
            <a:r>
              <a:rPr lang="de-DE" dirty="0" err="1"/>
              <a:t>Bewohner:innenrechte</a:t>
            </a:r>
            <a:endParaRPr lang="de-DE" dirty="0"/>
          </a:p>
          <a:p>
            <a:pPr lvl="1"/>
            <a:r>
              <a:rPr lang="de-DE" dirty="0"/>
              <a:t>Pflegeheimgesetz</a:t>
            </a:r>
          </a:p>
          <a:p>
            <a:r>
              <a:rPr lang="de-DE" dirty="0"/>
              <a:t>Sonstige Rahmenbedingungen</a:t>
            </a:r>
          </a:p>
          <a:p>
            <a:pPr lvl="1"/>
            <a:r>
              <a:rPr lang="de-DE" dirty="0"/>
              <a:t>Abklärung der Bedürfnisse (Betroffene und Angehörige)</a:t>
            </a:r>
          </a:p>
          <a:p>
            <a:pPr lvl="1"/>
            <a:r>
              <a:rPr lang="de-DE" dirty="0"/>
              <a:t>Biografie</a:t>
            </a:r>
          </a:p>
          <a:p>
            <a:pPr lvl="1"/>
            <a:r>
              <a:rPr lang="de-DE" dirty="0"/>
              <a:t>Zukunftsplanung</a:t>
            </a:r>
          </a:p>
          <a:p>
            <a:pPr lvl="1"/>
            <a:r>
              <a:rPr lang="de-DE" dirty="0"/>
              <a:t>Planung des Abschiednehmens</a:t>
            </a:r>
            <a:endParaRPr lang="de-AT" dirty="0"/>
          </a:p>
        </p:txBody>
      </p:sp>
      <p:sp>
        <p:nvSpPr>
          <p:cNvPr id="4" name="Fußzeilenplatzhalter 3">
            <a:extLst>
              <a:ext uri="{FF2B5EF4-FFF2-40B4-BE49-F238E27FC236}">
                <a16:creationId xmlns:a16="http://schemas.microsoft.com/office/drawing/2014/main" id="{FF9FC706-3C85-4457-B2F5-A663D1A6350F}"/>
              </a:ext>
            </a:extLst>
          </p:cNvPr>
          <p:cNvSpPr>
            <a:spLocks noGrp="1"/>
          </p:cNvSpPr>
          <p:nvPr>
            <p:ph type="ftr" sz="quarter" idx="11"/>
          </p:nvPr>
        </p:nvSpPr>
        <p:spPr/>
        <p:txBody>
          <a:bodyPr/>
          <a:lstStyle/>
          <a:p>
            <a:r>
              <a:rPr lang="de-AT"/>
              <a:t>(c) Gatterer2026 Integra</a:t>
            </a:r>
          </a:p>
        </p:txBody>
      </p:sp>
    </p:spTree>
    <p:extLst>
      <p:ext uri="{BB962C8B-B14F-4D97-AF65-F5344CB8AC3E}">
        <p14:creationId xmlns:p14="http://schemas.microsoft.com/office/powerpoint/2010/main" val="1008303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FF6B1-A0A5-4905-85C1-91D9A4CCF0DF}"/>
              </a:ext>
            </a:extLst>
          </p:cNvPr>
          <p:cNvSpPr>
            <a:spLocks noGrp="1"/>
          </p:cNvSpPr>
          <p:nvPr>
            <p:ph type="title"/>
          </p:nvPr>
        </p:nvSpPr>
        <p:spPr/>
        <p:txBody>
          <a:bodyPr/>
          <a:lstStyle/>
          <a:p>
            <a:r>
              <a:rPr lang="de-DE" dirty="0"/>
              <a:t>Ziele</a:t>
            </a:r>
            <a:endParaRPr lang="de-AT" dirty="0"/>
          </a:p>
        </p:txBody>
      </p:sp>
      <p:sp>
        <p:nvSpPr>
          <p:cNvPr id="3" name="Inhaltsplatzhalter 2">
            <a:extLst>
              <a:ext uri="{FF2B5EF4-FFF2-40B4-BE49-F238E27FC236}">
                <a16:creationId xmlns:a16="http://schemas.microsoft.com/office/drawing/2014/main" id="{B57E52C1-9D68-4E50-A69C-277192FF5D5A}"/>
              </a:ext>
            </a:extLst>
          </p:cNvPr>
          <p:cNvSpPr>
            <a:spLocks noGrp="1"/>
          </p:cNvSpPr>
          <p:nvPr>
            <p:ph idx="1"/>
          </p:nvPr>
        </p:nvSpPr>
        <p:spPr/>
        <p:txBody>
          <a:bodyPr>
            <a:normAutofit fontScale="92500" lnSpcReduction="20000"/>
          </a:bodyPr>
          <a:lstStyle/>
          <a:p>
            <a:r>
              <a:rPr lang="de-DE" dirty="0"/>
              <a:t>Anfang</a:t>
            </a:r>
          </a:p>
          <a:p>
            <a:pPr lvl="1"/>
            <a:r>
              <a:rPr lang="de-DE" dirty="0"/>
              <a:t>Ängste, Depression, Suizidalität</a:t>
            </a:r>
          </a:p>
          <a:p>
            <a:pPr lvl="1"/>
            <a:r>
              <a:rPr lang="de-DE" dirty="0"/>
              <a:t>Erhalt der Persönlichkeit als Mensch bis zuletzt/Partnerschaft und Sexualität bei Demenz</a:t>
            </a:r>
          </a:p>
          <a:p>
            <a:pPr lvl="1"/>
            <a:r>
              <a:rPr lang="de-DE" dirty="0"/>
              <a:t>Kognitive Leistungen und Fähigkeiten</a:t>
            </a:r>
          </a:p>
          <a:p>
            <a:pPr lvl="1"/>
            <a:r>
              <a:rPr lang="de-DE" dirty="0"/>
              <a:t>Bedürfnisse</a:t>
            </a:r>
          </a:p>
          <a:p>
            <a:pPr lvl="1"/>
            <a:r>
              <a:rPr lang="de-DE" dirty="0"/>
              <a:t>Ziel: Leben mit Demenz</a:t>
            </a:r>
          </a:p>
          <a:p>
            <a:r>
              <a:rPr lang="de-DE" dirty="0"/>
              <a:t>Schwere Demenz:</a:t>
            </a:r>
          </a:p>
          <a:p>
            <a:pPr lvl="1"/>
            <a:r>
              <a:rPr lang="de-DE" dirty="0"/>
              <a:t>Siehe oben plus körperliche Faktoren mit dem Ziel „Lebensqualität bis zuletzt“</a:t>
            </a:r>
          </a:p>
          <a:p>
            <a:pPr lvl="1"/>
            <a:r>
              <a:rPr lang="de-DE" dirty="0"/>
              <a:t>Schmerztherapie und Basisfunktionen</a:t>
            </a:r>
          </a:p>
          <a:p>
            <a:pPr lvl="1"/>
            <a:r>
              <a:rPr lang="de-DE" dirty="0"/>
              <a:t>Ethische Überlegungen</a:t>
            </a:r>
          </a:p>
          <a:p>
            <a:pPr lvl="1"/>
            <a:r>
              <a:rPr lang="de-DE" dirty="0"/>
              <a:t>Versorgungsstrukturen</a:t>
            </a:r>
          </a:p>
          <a:p>
            <a:pPr lvl="1"/>
            <a:r>
              <a:rPr lang="de-DE" dirty="0"/>
              <a:t>Begleitung beim Sterben</a:t>
            </a:r>
            <a:endParaRPr lang="de-AT" dirty="0"/>
          </a:p>
        </p:txBody>
      </p:sp>
      <p:sp>
        <p:nvSpPr>
          <p:cNvPr id="4" name="Rechteck 3">
            <a:extLst>
              <a:ext uri="{FF2B5EF4-FFF2-40B4-BE49-F238E27FC236}">
                <a16:creationId xmlns:a16="http://schemas.microsoft.com/office/drawing/2014/main" id="{268A2D6E-B2E9-454F-829E-9B6B01F0B14F}"/>
              </a:ext>
            </a:extLst>
          </p:cNvPr>
          <p:cNvSpPr/>
          <p:nvPr/>
        </p:nvSpPr>
        <p:spPr>
          <a:xfrm>
            <a:off x="838200" y="6311900"/>
            <a:ext cx="10998666" cy="369332"/>
          </a:xfrm>
          <a:prstGeom prst="rect">
            <a:avLst/>
          </a:prstGeom>
        </p:spPr>
        <p:txBody>
          <a:bodyPr wrap="square">
            <a:spAutoFit/>
          </a:bodyPr>
          <a:lstStyle/>
          <a:p>
            <a:r>
              <a:rPr lang="de-AT" dirty="0"/>
              <a:t>https://www.deutsche-alzheimer.de/fileadmin/Alz/pdf/factsheets/infoblatt24_palliative_versorgung_dalzg.pdf</a:t>
            </a:r>
          </a:p>
        </p:txBody>
      </p:sp>
      <p:sp>
        <p:nvSpPr>
          <p:cNvPr id="5" name="Fußzeilenplatzhalter 4">
            <a:extLst>
              <a:ext uri="{FF2B5EF4-FFF2-40B4-BE49-F238E27FC236}">
                <a16:creationId xmlns:a16="http://schemas.microsoft.com/office/drawing/2014/main" id="{D1966EB3-D572-4F44-8E8F-1646FF1C2599}"/>
              </a:ext>
            </a:extLst>
          </p:cNvPr>
          <p:cNvSpPr>
            <a:spLocks noGrp="1"/>
          </p:cNvSpPr>
          <p:nvPr>
            <p:ph type="ftr" sz="quarter" idx="11"/>
          </p:nvPr>
        </p:nvSpPr>
        <p:spPr/>
        <p:txBody>
          <a:bodyPr/>
          <a:lstStyle/>
          <a:p>
            <a:r>
              <a:rPr lang="de-AT"/>
              <a:t>(c) Gatterer2026 Integra</a:t>
            </a:r>
          </a:p>
        </p:txBody>
      </p:sp>
    </p:spTree>
    <p:extLst>
      <p:ext uri="{BB962C8B-B14F-4D97-AF65-F5344CB8AC3E}">
        <p14:creationId xmlns:p14="http://schemas.microsoft.com/office/powerpoint/2010/main" val="396304255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1060</Words>
  <Application>Microsoft Office PowerPoint</Application>
  <PresentationFormat>Breitbild</PresentationFormat>
  <Paragraphs>122</Paragraphs>
  <Slides>14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Calibri Light</vt:lpstr>
      <vt:lpstr>Office</vt:lpstr>
      <vt:lpstr>„Demenz in der  Palliativpflege– Eine praktische, psychotherapeutische und wissenschaftliche Perspektive.“  </vt:lpstr>
      <vt:lpstr>Definition Palliative Care</vt:lpstr>
      <vt:lpstr>Inhalte</vt:lpstr>
      <vt:lpstr>Inhalte</vt:lpstr>
      <vt:lpstr>Hauptsächliche Krankheitsbilder</vt:lpstr>
      <vt:lpstr>Erfüllt ein Mensch mit Demenz die Kriterien für palliative Care?</vt:lpstr>
      <vt:lpstr>Palliative Care und Demenz</vt:lpstr>
      <vt:lpstr>Palliative Care und Demenz</vt:lpstr>
      <vt:lpstr>Ziele</vt:lpstr>
      <vt:lpstr>Ethische und rechtliche Überlegungen</vt:lpstr>
      <vt:lpstr>Praktisches Vorgehen</vt:lpstr>
      <vt:lpstr>Zusammenfassung</vt:lpstr>
      <vt:lpstr>Darum – Leben mit Demenz bis zuletzt!      Vielen Dank für ihre Aufmerksamkeit!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„Demenz als Teil von Palliative Care – Eine psychotherapeutische, wissenschaftliche Perspektive.“</dc:title>
  <dc:creator>Gerald Gatterer</dc:creator>
  <cp:lastModifiedBy>Gerald Gatterer</cp:lastModifiedBy>
  <cp:revision>31</cp:revision>
  <dcterms:created xsi:type="dcterms:W3CDTF">2023-09-27T20:18:39Z</dcterms:created>
  <dcterms:modified xsi:type="dcterms:W3CDTF">2026-05-30T06:53:52Z</dcterms:modified>
</cp:coreProperties>
</file>